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1"/>
  </p:notesMasterIdLst>
  <p:handoutMasterIdLst>
    <p:handoutMasterId r:id="rId52"/>
  </p:handoutMasterIdLst>
  <p:sldIdLst>
    <p:sldId id="299" r:id="rId2"/>
    <p:sldId id="300" r:id="rId3"/>
    <p:sldId id="302" r:id="rId4"/>
    <p:sldId id="298" r:id="rId5"/>
    <p:sldId id="306" r:id="rId6"/>
    <p:sldId id="307" r:id="rId7"/>
    <p:sldId id="309" r:id="rId8"/>
    <p:sldId id="316" r:id="rId9"/>
    <p:sldId id="310" r:id="rId10"/>
    <p:sldId id="311" r:id="rId11"/>
    <p:sldId id="314" r:id="rId12"/>
    <p:sldId id="317" r:id="rId13"/>
    <p:sldId id="304" r:id="rId14"/>
    <p:sldId id="278" r:id="rId15"/>
    <p:sldId id="263" r:id="rId16"/>
    <p:sldId id="265" r:id="rId17"/>
    <p:sldId id="268" r:id="rId18"/>
    <p:sldId id="264" r:id="rId19"/>
    <p:sldId id="269" r:id="rId20"/>
    <p:sldId id="274" r:id="rId21"/>
    <p:sldId id="288" r:id="rId22"/>
    <p:sldId id="289" r:id="rId23"/>
    <p:sldId id="290" r:id="rId24"/>
    <p:sldId id="292" r:id="rId25"/>
    <p:sldId id="267" r:id="rId26"/>
    <p:sldId id="276" r:id="rId27"/>
    <p:sldId id="277" r:id="rId28"/>
    <p:sldId id="293" r:id="rId29"/>
    <p:sldId id="294" r:id="rId30"/>
    <p:sldId id="295" r:id="rId31"/>
    <p:sldId id="296" r:id="rId32"/>
    <p:sldId id="297" r:id="rId33"/>
    <p:sldId id="305"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334"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842" autoAdjust="0"/>
  </p:normalViewPr>
  <p:slideViewPr>
    <p:cSldViewPr snapToGrid="0" snapToObjects="1">
      <p:cViewPr>
        <p:scale>
          <a:sx n="80" d="100"/>
          <a:sy n="80" d="100"/>
        </p:scale>
        <p:origin x="-1878" y="-570"/>
      </p:cViewPr>
      <p:guideLst>
        <p:guide orient="horz" pos="2160"/>
        <p:guide pos="2880"/>
      </p:guideLst>
    </p:cSldViewPr>
  </p:slideViewPr>
  <p:notesTextViewPr>
    <p:cViewPr>
      <p:scale>
        <a:sx n="100" d="100"/>
        <a:sy n="100" d="100"/>
      </p:scale>
      <p:origin x="0" y="0"/>
    </p:cViewPr>
  </p:notesTextViewPr>
  <p:sorterViewPr>
    <p:cViewPr>
      <p:scale>
        <a:sx n="193" d="100"/>
        <a:sy n="193" d="100"/>
      </p:scale>
      <p:origin x="0" y="200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latin typeface="Times New Roman" panose="02020603050405020304" pitchFamily="18" charset="0"/>
                <a:cs typeface="Times New Roman" panose="02020603050405020304" pitchFamily="18" charset="0"/>
              </a:defRPr>
            </a:pPr>
            <a:r>
              <a:rPr lang="en-US" sz="2400" b="1" dirty="0">
                <a:solidFill>
                  <a:srgbClr val="0070C0"/>
                </a:solidFill>
                <a:latin typeface="Arial" panose="020B0604020202020204" pitchFamily="34" charset="0"/>
                <a:cs typeface="Arial" panose="020B0604020202020204" pitchFamily="34" charset="0"/>
              </a:rPr>
              <a:t>AAQ-W</a:t>
            </a:r>
          </a:p>
        </c:rich>
      </c:tx>
      <c:layout/>
      <c:overlay val="0"/>
    </c:title>
    <c:autoTitleDeleted val="0"/>
    <c:plotArea>
      <c:layout>
        <c:manualLayout>
          <c:layoutTarget val="inner"/>
          <c:xMode val="edge"/>
          <c:yMode val="edge"/>
          <c:x val="6.7477218521107704E-2"/>
          <c:y val="4.2010202305237103E-2"/>
          <c:w val="0.86827040723276805"/>
          <c:h val="0.88588238447194401"/>
        </c:manualLayout>
      </c:layout>
      <c:lineChart>
        <c:grouping val="standard"/>
        <c:varyColors val="0"/>
        <c:ser>
          <c:idx val="0"/>
          <c:order val="0"/>
          <c:tx>
            <c:strRef>
              <c:f>Sheet1!$B$1</c:f>
              <c:strCache>
                <c:ptCount val="1"/>
                <c:pt idx="0">
                  <c:v>AAQ-W</c:v>
                </c:pt>
              </c:strCache>
            </c:strRef>
          </c:tx>
          <c:cat>
            <c:strRef>
              <c:f>Sheet1!$A$2:$A$5</c:f>
              <c:strCache>
                <c:ptCount val="4"/>
                <c:pt idx="0">
                  <c:v>Session I</c:v>
                </c:pt>
                <c:pt idx="1">
                  <c:v>Session II</c:v>
                </c:pt>
                <c:pt idx="2">
                  <c:v>Session III *</c:v>
                </c:pt>
                <c:pt idx="3">
                  <c:v>Session IV **</c:v>
                </c:pt>
              </c:strCache>
            </c:strRef>
          </c:cat>
          <c:val>
            <c:numRef>
              <c:f>Sheet1!$B$2:$B$5</c:f>
              <c:numCache>
                <c:formatCode>General</c:formatCode>
                <c:ptCount val="4"/>
                <c:pt idx="0">
                  <c:v>93.64</c:v>
                </c:pt>
                <c:pt idx="1">
                  <c:v>79.7</c:v>
                </c:pt>
                <c:pt idx="2">
                  <c:v>78.819999999999993</c:v>
                </c:pt>
                <c:pt idx="3">
                  <c:v>73.22</c:v>
                </c:pt>
              </c:numCache>
            </c:numRef>
          </c:val>
          <c:smooth val="0"/>
        </c:ser>
        <c:dLbls>
          <c:showLegendKey val="0"/>
          <c:showVal val="0"/>
          <c:showCatName val="0"/>
          <c:showSerName val="0"/>
          <c:showPercent val="0"/>
          <c:showBubbleSize val="0"/>
        </c:dLbls>
        <c:marker val="1"/>
        <c:smooth val="0"/>
        <c:axId val="79952128"/>
        <c:axId val="86695936"/>
      </c:lineChart>
      <c:catAx>
        <c:axId val="79952128"/>
        <c:scaling>
          <c:orientation val="minMax"/>
        </c:scaling>
        <c:delete val="0"/>
        <c:axPos val="b"/>
        <c:majorTickMark val="out"/>
        <c:minorTickMark val="none"/>
        <c:tickLblPos val="nextTo"/>
        <c:txPr>
          <a:bodyPr/>
          <a:lstStyle/>
          <a:p>
            <a:pPr>
              <a:defRPr sz="1400" b="1">
                <a:latin typeface="Arial" panose="020B0604020202020204" pitchFamily="34" charset="0"/>
                <a:cs typeface="Arial" panose="020B0604020202020204" pitchFamily="34" charset="0"/>
              </a:defRPr>
            </a:pPr>
            <a:endParaRPr lang="en-US"/>
          </a:p>
        </c:txPr>
        <c:crossAx val="86695936"/>
        <c:crosses val="autoZero"/>
        <c:auto val="1"/>
        <c:lblAlgn val="ctr"/>
        <c:lblOffset val="100"/>
        <c:noMultiLvlLbl val="0"/>
      </c:catAx>
      <c:valAx>
        <c:axId val="86695936"/>
        <c:scaling>
          <c:orientation val="minMax"/>
          <c:min val="40"/>
        </c:scaling>
        <c:delete val="0"/>
        <c:axPos val="l"/>
        <c:majorGridlines>
          <c:spPr>
            <a:ln>
              <a:noFill/>
            </a:ln>
          </c:spPr>
        </c:majorGridlines>
        <c:numFmt formatCode="General" sourceLinked="1"/>
        <c:majorTickMark val="out"/>
        <c:minorTickMark val="none"/>
        <c:tickLblPos val="nextTo"/>
        <c:spPr>
          <a:noFill/>
        </c:spPr>
        <c:txPr>
          <a:bodyPr/>
          <a:lstStyle/>
          <a:p>
            <a:pPr>
              <a:defRPr sz="1400" b="1">
                <a:latin typeface="Arial" panose="020B0604020202020204" pitchFamily="34" charset="0"/>
                <a:cs typeface="Arial" panose="020B0604020202020204" pitchFamily="34" charset="0"/>
              </a:defRPr>
            </a:pPr>
            <a:endParaRPr lang="en-US"/>
          </a:p>
        </c:txPr>
        <c:crossAx val="79952128"/>
        <c:crosses val="autoZero"/>
        <c:crossBetween val="between"/>
      </c:valAx>
    </c:plotArea>
    <c:legend>
      <c:legendPos val="r"/>
      <c:layout>
        <c:manualLayout>
          <c:xMode val="edge"/>
          <c:yMode val="edge"/>
          <c:x val="0.83966548800116203"/>
          <c:y val="0.60538707986477702"/>
          <c:w val="0.158290211195589"/>
          <c:h val="8.2683968782211195E-2"/>
        </c:manualLayout>
      </c:layout>
      <c:overlay val="0"/>
      <c:txPr>
        <a:bodyPr/>
        <a:lstStyle/>
        <a:p>
          <a:pPr>
            <a:defRPr>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11949B-C98F-D64E-B268-EE8A0246C2A0}" type="datetimeFigureOut">
              <a:rPr lang="en-US" smtClean="0"/>
              <a:t>7/8/2014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8FCFB06-BCD8-A446-9E80-E9C07C238C2E}" type="slidenum">
              <a:rPr lang="en-US" smtClean="0"/>
              <a:t>‹#›</a:t>
            </a:fld>
            <a:endParaRPr lang="en-US"/>
          </a:p>
        </p:txBody>
      </p:sp>
    </p:spTree>
    <p:extLst>
      <p:ext uri="{BB962C8B-B14F-4D97-AF65-F5344CB8AC3E}">
        <p14:creationId xmlns:p14="http://schemas.microsoft.com/office/powerpoint/2010/main" val="32033088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933C52-116A-49C5-821C-94B4CA33CA8A}" type="datetimeFigureOut">
              <a:rPr lang="en-US" smtClean="0"/>
              <a:t>7/8/2014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02BA27-3FD5-47E0-9F55-6DCC67A4F872}" type="slidenum">
              <a:rPr lang="en-US" smtClean="0"/>
              <a:t>‹#›</a:t>
            </a:fld>
            <a:endParaRPr lang="en-US"/>
          </a:p>
        </p:txBody>
      </p:sp>
    </p:spTree>
    <p:extLst>
      <p:ext uri="{BB962C8B-B14F-4D97-AF65-F5344CB8AC3E}">
        <p14:creationId xmlns:p14="http://schemas.microsoft.com/office/powerpoint/2010/main" val="369774837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but it depends on how you do</a:t>
            </a:r>
            <a:r>
              <a:rPr lang="en-US" baseline="0" dirty="0" smtClean="0"/>
              <a:t> it. So, I will very briefly explain why we need to embed ACT in PC and how to do it. </a:t>
            </a:r>
            <a:endParaRPr lang="en-US" dirty="0"/>
          </a:p>
        </p:txBody>
      </p:sp>
      <p:sp>
        <p:nvSpPr>
          <p:cNvPr id="4" name="Slide Number Placeholder 3"/>
          <p:cNvSpPr>
            <a:spLocks noGrp="1"/>
          </p:cNvSpPr>
          <p:nvPr>
            <p:ph type="sldNum" sz="quarter" idx="10"/>
          </p:nvPr>
        </p:nvSpPr>
        <p:spPr/>
        <p:txBody>
          <a:bodyPr/>
          <a:lstStyle/>
          <a:p>
            <a:fld id="{7E02BA27-3FD5-47E0-9F55-6DCC67A4F872}" type="slidenum">
              <a:rPr lang="en-US" smtClean="0"/>
              <a:t>3</a:t>
            </a:fld>
            <a:endParaRPr lang="en-US"/>
          </a:p>
        </p:txBody>
      </p:sp>
    </p:spTree>
    <p:extLst>
      <p:ext uri="{BB962C8B-B14F-4D97-AF65-F5344CB8AC3E}">
        <p14:creationId xmlns:p14="http://schemas.microsoft.com/office/powerpoint/2010/main" val="2752606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“Trident” approach</a:t>
            </a:r>
          </a:p>
          <a:p>
            <a:pPr marL="982980" lvl="2" indent="-342900">
              <a:buAutoNum type="arabicPeriod"/>
            </a:pPr>
            <a:r>
              <a:rPr lang="en-US" dirty="0" smtClean="0"/>
              <a:t>Assessing brief clinical interventions</a:t>
            </a:r>
          </a:p>
          <a:p>
            <a:pPr marL="982980" lvl="2" indent="-342900">
              <a:buAutoNum type="arabicPeriod"/>
            </a:pPr>
            <a:r>
              <a:rPr lang="en-US" dirty="0" smtClean="0"/>
              <a:t>Training and teaching medical providers on mind-body connection (ACT philosophy, ACEs study, panic attacks, etc.) </a:t>
            </a:r>
          </a:p>
          <a:p>
            <a:pPr marL="982980" lvl="2" indent="-342900">
              <a:buAutoNum type="arabicPeriod"/>
            </a:pPr>
            <a:r>
              <a:rPr lang="en-US" dirty="0" smtClean="0"/>
              <a:t>Assisting overworked PCPs to reduce burden </a:t>
            </a:r>
          </a:p>
          <a:p>
            <a:endParaRPr lang="en-US" dirty="0"/>
          </a:p>
        </p:txBody>
      </p:sp>
      <p:sp>
        <p:nvSpPr>
          <p:cNvPr id="4" name="Slide Number Placeholder 3"/>
          <p:cNvSpPr>
            <a:spLocks noGrp="1"/>
          </p:cNvSpPr>
          <p:nvPr>
            <p:ph type="sldNum" sz="quarter" idx="10"/>
          </p:nvPr>
        </p:nvSpPr>
        <p:spPr/>
        <p:txBody>
          <a:bodyPr/>
          <a:lstStyle/>
          <a:p>
            <a:fld id="{7E02BA27-3FD5-47E0-9F55-6DCC67A4F872}" type="slidenum">
              <a:rPr lang="en-US" smtClean="0"/>
              <a:t>16</a:t>
            </a:fld>
            <a:endParaRPr lang="en-US"/>
          </a:p>
        </p:txBody>
      </p:sp>
    </p:spTree>
    <p:extLst>
      <p:ext uri="{BB962C8B-B14F-4D97-AF65-F5344CB8AC3E}">
        <p14:creationId xmlns:p14="http://schemas.microsoft.com/office/powerpoint/2010/main" val="3888267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Front loading</a:t>
            </a:r>
            <a:r>
              <a:rPr lang="en-US" baseline="0" dirty="0" smtClean="0"/>
              <a:t> the first session</a:t>
            </a:r>
          </a:p>
          <a:p>
            <a:pPr marL="228600" indent="-228600">
              <a:buAutoNum type="arabicPeriod"/>
            </a:pPr>
            <a:r>
              <a:rPr lang="en-US" dirty="0" smtClean="0">
                <a:latin typeface="Arial" panose="020B0604020202020204" pitchFamily="34" charset="0"/>
                <a:cs typeface="Arial" panose="020B0604020202020204" pitchFamily="34" charset="0"/>
              </a:rPr>
              <a:t>Comorbid medical, behavioral, mental and substance abuse problems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latin typeface="Arial" panose="020B0604020202020204" pitchFamily="34" charset="0"/>
                <a:cs typeface="Arial" panose="020B0604020202020204" pitchFamily="34" charset="0"/>
              </a:rPr>
              <a:t>1</a:t>
            </a:r>
            <a:r>
              <a:rPr lang="en-US" baseline="30000" dirty="0" smtClean="0">
                <a:latin typeface="Arial" panose="020B0604020202020204" pitchFamily="34" charset="0"/>
                <a:cs typeface="Arial" panose="020B0604020202020204" pitchFamily="34" charset="0"/>
              </a:rPr>
              <a:t>st</a:t>
            </a:r>
            <a:r>
              <a:rPr lang="en-US" dirty="0" smtClean="0">
                <a:latin typeface="Arial" panose="020B0604020202020204" pitchFamily="34" charset="0"/>
                <a:cs typeface="Arial" panose="020B0604020202020204" pitchFamily="34" charset="0"/>
              </a:rPr>
              <a:t> line treatments are behavior change (Pre-diabetes, hypertension, etc.)</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latin typeface="Arial" panose="020B0604020202020204" pitchFamily="34" charset="0"/>
                <a:cs typeface="Arial" panose="020B0604020202020204" pitchFamily="34" charset="0"/>
              </a:rPr>
              <a:t>DUKE-Health Profile, VLQ, WHOQOL-BREF, AAQ-II</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latin typeface="Arial" panose="020B0604020202020204" pitchFamily="34" charset="0"/>
                <a:cs typeface="Arial" panose="020B0604020202020204" pitchFamily="34" charset="0"/>
              </a:rPr>
              <a:t>Brief </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latin typeface="Arial" panose="020B0604020202020204" pitchFamily="34" charset="0"/>
                <a:cs typeface="Arial" panose="020B0604020202020204" pitchFamily="34" charset="0"/>
              </a:rPr>
              <a:t>Process measures just as important as outcome measures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smtClean="0">
              <a:latin typeface="Arial" panose="020B0604020202020204" pitchFamily="34" charset="0"/>
              <a:cs typeface="Arial" panose="020B0604020202020204" pitchFamily="34" charset="0"/>
            </a:endParaRPr>
          </a:p>
          <a:p>
            <a:pPr marL="228600" indent="-228600">
              <a:buAutoNum type="arabicPeriod"/>
            </a:pPr>
            <a:endParaRPr lang="en-US" dirty="0" smtClean="0">
              <a:latin typeface="Arial" panose="020B0604020202020204" pitchFamily="34" charset="0"/>
              <a:cs typeface="Arial" panose="020B0604020202020204" pitchFamily="34" charset="0"/>
            </a:endParaRPr>
          </a:p>
          <a:p>
            <a:pPr marL="228600" indent="-228600">
              <a:buAutoNum type="arabicPeriod"/>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E02BA27-3FD5-47E0-9F55-6DCC67A4F872}" type="slidenum">
              <a:rPr lang="en-US" smtClean="0"/>
              <a:t>17</a:t>
            </a:fld>
            <a:endParaRPr lang="en-US"/>
          </a:p>
        </p:txBody>
      </p:sp>
    </p:spTree>
    <p:extLst>
      <p:ext uri="{BB962C8B-B14F-4D97-AF65-F5344CB8AC3E}">
        <p14:creationId xmlns:p14="http://schemas.microsoft.com/office/powerpoint/2010/main" val="1198725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1. Confounds (e.g., medications, psychosocial stressors, etc.)</a:t>
            </a:r>
          </a:p>
          <a:p>
            <a:pPr lvl="1"/>
            <a:r>
              <a:rPr lang="en-US" dirty="0" smtClean="0"/>
              <a:t>Internal vs. external validity</a:t>
            </a:r>
          </a:p>
          <a:p>
            <a:pPr lvl="1"/>
            <a:r>
              <a:rPr lang="en-US" dirty="0" smtClean="0"/>
              <a:t>2.</a:t>
            </a:r>
          </a:p>
          <a:p>
            <a:pPr lvl="1"/>
            <a:r>
              <a:rPr lang="en-US" dirty="0" smtClean="0"/>
              <a:t>3. Don’t know what is walking into the exam room</a:t>
            </a:r>
          </a:p>
          <a:p>
            <a:pPr lvl="1"/>
            <a:r>
              <a:rPr lang="en-US" dirty="0" smtClean="0"/>
              <a:t>	Specific ACT protocol vs. ACT lens</a:t>
            </a:r>
          </a:p>
          <a:p>
            <a:pPr lvl="1"/>
            <a:r>
              <a:rPr lang="en-US" dirty="0" smtClean="0"/>
              <a:t>	Treatment fidelity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4. Move beyond feasibility and within group changes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5. Training in ACT essential, as well as PCBH model</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	Exciting area of research</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lvl="1"/>
            <a:endParaRPr lang="en-US" dirty="0" smtClean="0"/>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7E02BA27-3FD5-47E0-9F55-6DCC67A4F872}" type="slidenum">
              <a:rPr lang="en-US" smtClean="0"/>
              <a:t>18</a:t>
            </a:fld>
            <a:endParaRPr lang="en-US"/>
          </a:p>
        </p:txBody>
      </p:sp>
    </p:spTree>
    <p:extLst>
      <p:ext uri="{BB962C8B-B14F-4D97-AF65-F5344CB8AC3E}">
        <p14:creationId xmlns:p14="http://schemas.microsoft.com/office/powerpoint/2010/main" val="3705238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dirty="0" smtClean="0"/>
              <a:t>15-30</a:t>
            </a:r>
            <a:r>
              <a:rPr lang="en-US" baseline="0" dirty="0" smtClean="0"/>
              <a:t> minute visits, brief measures (AAQ-II, DUKE, etc.)</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Pillars - Open (e.g., willingness), aware (e.g., mindfulness) and engaged (e.g., committed action)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3) Matrix</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4) 3 – 4 visits, occurring every 2 – 4 weeks, Flexible schedule, real life application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5) components vs. structured protocols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E02BA27-3FD5-47E0-9F55-6DCC67A4F872}" type="slidenum">
              <a:rPr lang="en-US" smtClean="0"/>
              <a:t>19</a:t>
            </a:fld>
            <a:endParaRPr lang="en-US"/>
          </a:p>
        </p:txBody>
      </p:sp>
    </p:spTree>
    <p:extLst>
      <p:ext uri="{BB962C8B-B14F-4D97-AF65-F5344CB8AC3E}">
        <p14:creationId xmlns:p14="http://schemas.microsoft.com/office/powerpoint/2010/main" val="2137509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ACT and anxiety</a:t>
            </a:r>
          </a:p>
          <a:p>
            <a:pPr lvl="1"/>
            <a:r>
              <a:rPr lang="en-US" dirty="0" smtClean="0">
                <a:latin typeface="Arial" panose="020B0604020202020204" pitchFamily="34" charset="0"/>
                <a:cs typeface="Arial" panose="020B0604020202020204" pitchFamily="34" charset="0"/>
              </a:rPr>
              <a:t>13 participants</a:t>
            </a:r>
          </a:p>
          <a:p>
            <a:pPr lvl="2"/>
            <a:r>
              <a:rPr lang="en-US" dirty="0" smtClean="0">
                <a:latin typeface="Arial" panose="020B0604020202020204" pitchFamily="34" charset="0"/>
                <a:cs typeface="Arial" panose="020B0604020202020204" pitchFamily="34" charset="0"/>
              </a:rPr>
              <a:t>Recruited from medical center that served uninsured/underserved</a:t>
            </a:r>
          </a:p>
          <a:p>
            <a:pPr lvl="2"/>
            <a:r>
              <a:rPr lang="en-US" dirty="0" smtClean="0">
                <a:latin typeface="Arial" panose="020B0604020202020204" pitchFamily="34" charset="0"/>
                <a:cs typeface="Arial" panose="020B0604020202020204" pitchFamily="34" charset="0"/>
              </a:rPr>
              <a:t>Only exclusion criteria: psychotic disorders </a:t>
            </a:r>
          </a:p>
          <a:p>
            <a:pPr lvl="1"/>
            <a:r>
              <a:rPr lang="en-US" dirty="0" smtClean="0">
                <a:latin typeface="Arial" panose="020B0604020202020204" pitchFamily="34" charset="0"/>
                <a:cs typeface="Arial" panose="020B0604020202020204" pitchFamily="34" charset="0"/>
              </a:rPr>
              <a:t>11 completed three session protocol</a:t>
            </a:r>
          </a:p>
          <a:p>
            <a:pPr lvl="2"/>
            <a:r>
              <a:rPr lang="en-US" dirty="0" smtClean="0">
                <a:latin typeface="Arial" panose="020B0604020202020204" pitchFamily="34" charset="0"/>
                <a:cs typeface="Arial" panose="020B0604020202020204" pitchFamily="34" charset="0"/>
              </a:rPr>
              <a:t>Brief intervention (25-30 minutes, occurring every two weeks; 15.5 days between Session I and II; 18.8 days between Session II and III; 34.3 days total)</a:t>
            </a:r>
          </a:p>
          <a:p>
            <a:pPr lvl="2"/>
            <a:r>
              <a:rPr lang="en-US" dirty="0" smtClean="0">
                <a:latin typeface="Arial" panose="020B0604020202020204" pitchFamily="34" charset="0"/>
                <a:cs typeface="Arial" panose="020B0604020202020204" pitchFamily="34" charset="0"/>
              </a:rPr>
              <a:t>Protocol focused on mindfulness, acceptance, and committed action</a:t>
            </a:r>
          </a:p>
          <a:p>
            <a:pPr lvl="1"/>
            <a:r>
              <a:rPr lang="en-US" dirty="0" smtClean="0">
                <a:latin typeface="Arial" panose="020B0604020202020204" pitchFamily="34" charset="0"/>
                <a:cs typeface="Arial" panose="020B0604020202020204" pitchFamily="34" charset="0"/>
              </a:rPr>
              <a:t>Measures</a:t>
            </a:r>
          </a:p>
          <a:p>
            <a:pPr lvl="2"/>
            <a:r>
              <a:rPr lang="en-US" dirty="0" smtClean="0">
                <a:latin typeface="Arial" panose="020B0604020202020204" pitchFamily="34" charset="0"/>
                <a:cs typeface="Arial" panose="020B0604020202020204" pitchFamily="34" charset="0"/>
              </a:rPr>
              <a:t>Quality of Life: WHOQOL-BREF (26-item measure) VLQ</a:t>
            </a:r>
          </a:p>
          <a:p>
            <a:pPr lvl="2"/>
            <a:r>
              <a:rPr lang="en-US" dirty="0" smtClean="0">
                <a:latin typeface="Arial" panose="020B0604020202020204" pitchFamily="34" charset="0"/>
                <a:cs typeface="Arial" panose="020B0604020202020204" pitchFamily="34" charset="0"/>
              </a:rPr>
              <a:t>Anxiety: GAD-7 and BAI</a:t>
            </a:r>
          </a:p>
          <a:p>
            <a:pPr lvl="2"/>
            <a:r>
              <a:rPr lang="en-US" dirty="0" smtClean="0">
                <a:latin typeface="Arial" panose="020B0604020202020204" pitchFamily="34" charset="0"/>
                <a:cs typeface="Arial" panose="020B0604020202020204" pitchFamily="34" charset="0"/>
              </a:rPr>
              <a:t>Process: AAQ-II, VLQ, MAAS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E02BA27-3FD5-47E0-9F55-6DCC67A4F87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909340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 and anxiety results</a:t>
            </a:r>
          </a:p>
          <a:p>
            <a:pPr lvl="1"/>
            <a:r>
              <a:rPr lang="en-US" dirty="0" smtClean="0"/>
              <a:t>WHOQOL-BREF</a:t>
            </a:r>
          </a:p>
          <a:p>
            <a:pPr lvl="2"/>
            <a:r>
              <a:rPr lang="en-US" dirty="0" smtClean="0"/>
              <a:t>Significant (</a:t>
            </a:r>
            <a:r>
              <a:rPr lang="en-US" b="1" i="1" dirty="0" smtClean="0"/>
              <a:t>t</a:t>
            </a:r>
            <a:r>
              <a:rPr lang="en-US" b="1" dirty="0" smtClean="0"/>
              <a:t>(10) = -2.751, </a:t>
            </a:r>
            <a:r>
              <a:rPr lang="en-US" b="1" i="1" dirty="0" smtClean="0"/>
              <a:t>p</a:t>
            </a:r>
            <a:r>
              <a:rPr lang="en-US" b="1" dirty="0" smtClean="0"/>
              <a:t> = .020) improvements in Psychological composite score by end of treatment. Overall, 12.54 point increase </a:t>
            </a:r>
          </a:p>
          <a:p>
            <a:pPr lvl="2"/>
            <a:r>
              <a:rPr lang="en-US" dirty="0" smtClean="0"/>
              <a:t>Significant (</a:t>
            </a:r>
            <a:r>
              <a:rPr lang="en-US" b="1" i="1" dirty="0" smtClean="0"/>
              <a:t>t</a:t>
            </a:r>
            <a:r>
              <a:rPr lang="en-US" b="1" dirty="0" smtClean="0"/>
              <a:t>(10) = -2.994, </a:t>
            </a:r>
            <a:r>
              <a:rPr lang="en-US" b="1" i="1" dirty="0" smtClean="0"/>
              <a:t>p</a:t>
            </a:r>
            <a:r>
              <a:rPr lang="en-US" b="1" dirty="0" smtClean="0"/>
              <a:t> = .013) improvements in Total composite score by end of treatment. Overall, 11 point increase </a:t>
            </a:r>
          </a:p>
          <a:p>
            <a:pPr lvl="1"/>
            <a:r>
              <a:rPr lang="en-US" b="1" dirty="0" smtClean="0"/>
              <a:t>VLQ</a:t>
            </a:r>
          </a:p>
          <a:p>
            <a:pPr lvl="2"/>
            <a:r>
              <a:rPr lang="en-US" dirty="0" smtClean="0"/>
              <a:t>Significant (</a:t>
            </a:r>
            <a:r>
              <a:rPr lang="en-US" altLang="en-US" b="1" i="1" dirty="0" smtClean="0"/>
              <a:t>t</a:t>
            </a:r>
            <a:r>
              <a:rPr lang="en-US" altLang="en-US" b="1" dirty="0" smtClean="0"/>
              <a:t>(10) = -2.996, </a:t>
            </a:r>
            <a:r>
              <a:rPr lang="en-US" altLang="en-US" b="1" i="1" dirty="0" smtClean="0"/>
              <a:t>p</a:t>
            </a:r>
            <a:r>
              <a:rPr lang="en-US" altLang="en-US" b="1" dirty="0" smtClean="0"/>
              <a:t> = .013</a:t>
            </a:r>
            <a:r>
              <a:rPr lang="en-US" b="1" dirty="0" smtClean="0"/>
              <a:t>) improvements by end of treatment.  Overall, 17.62 point increase </a:t>
            </a:r>
          </a:p>
          <a:p>
            <a:pPr lvl="1"/>
            <a:r>
              <a:rPr lang="en-US" b="1" dirty="0" smtClean="0"/>
              <a:t>GAD-7</a:t>
            </a:r>
          </a:p>
          <a:p>
            <a:pPr lvl="2"/>
            <a:r>
              <a:rPr lang="en-US" dirty="0" smtClean="0"/>
              <a:t>Significant (</a:t>
            </a:r>
            <a:r>
              <a:rPr lang="en-US" altLang="en-US" b="1" i="1" dirty="0" smtClean="0"/>
              <a:t>t</a:t>
            </a:r>
            <a:r>
              <a:rPr lang="en-US" altLang="en-US" b="1" dirty="0" smtClean="0"/>
              <a:t>(10) = 2.632, </a:t>
            </a:r>
            <a:r>
              <a:rPr lang="en-US" altLang="en-US" b="1" i="1" dirty="0" smtClean="0"/>
              <a:t>p</a:t>
            </a:r>
            <a:r>
              <a:rPr lang="en-US" altLang="en-US" b="1" dirty="0" smtClean="0"/>
              <a:t> = .025</a:t>
            </a:r>
            <a:r>
              <a:rPr lang="en-US" b="1" dirty="0" smtClean="0"/>
              <a:t>) improvements by end of treatment. Overall, 5.82 point decrease</a:t>
            </a:r>
          </a:p>
          <a:p>
            <a:pPr lvl="1"/>
            <a:r>
              <a:rPr lang="en-US" b="1" dirty="0" smtClean="0"/>
              <a:t>BAI</a:t>
            </a:r>
          </a:p>
          <a:p>
            <a:pPr lvl="2"/>
            <a:r>
              <a:rPr lang="en-US" dirty="0" smtClean="0"/>
              <a:t>Significant (</a:t>
            </a:r>
            <a:r>
              <a:rPr lang="en-US" altLang="en-US" b="1" i="1" dirty="0" smtClean="0"/>
              <a:t>t</a:t>
            </a:r>
            <a:r>
              <a:rPr lang="en-US" altLang="en-US" b="1" dirty="0" smtClean="0"/>
              <a:t>(10) = 2.728, </a:t>
            </a:r>
            <a:r>
              <a:rPr lang="en-US" altLang="en-US" b="1" i="1" dirty="0" smtClean="0"/>
              <a:t>p </a:t>
            </a:r>
            <a:r>
              <a:rPr lang="en-US" altLang="en-US" b="1" dirty="0" smtClean="0"/>
              <a:t>= .021</a:t>
            </a:r>
            <a:r>
              <a:rPr lang="en-US" b="1" dirty="0" smtClean="0"/>
              <a:t>) improvements by end of treatment.  Overall, 7.96 point decrease</a:t>
            </a:r>
          </a:p>
          <a:p>
            <a:pPr lvl="1"/>
            <a:r>
              <a:rPr lang="en-US" dirty="0" smtClean="0"/>
              <a:t>Process measures</a:t>
            </a:r>
          </a:p>
          <a:p>
            <a:pPr lvl="2"/>
            <a:r>
              <a:rPr lang="en-US" dirty="0" smtClean="0"/>
              <a:t>AAQ-II</a:t>
            </a:r>
          </a:p>
          <a:p>
            <a:pPr lvl="3"/>
            <a:r>
              <a:rPr lang="en-US" dirty="0" smtClean="0"/>
              <a:t>Approaching significant (</a:t>
            </a:r>
            <a:r>
              <a:rPr lang="en-US" i="1" dirty="0" smtClean="0"/>
              <a:t>t</a:t>
            </a:r>
            <a:r>
              <a:rPr lang="en-US" dirty="0" smtClean="0"/>
              <a:t>(10) = 2.184, </a:t>
            </a:r>
            <a:r>
              <a:rPr lang="en-US" i="1" dirty="0" smtClean="0"/>
              <a:t>p</a:t>
            </a:r>
            <a:r>
              <a:rPr lang="en-US" dirty="0" smtClean="0"/>
              <a:t> = .054) improvement by end of treatment. Overall, 8.64 point decrease. </a:t>
            </a:r>
          </a:p>
          <a:p>
            <a:pPr lvl="2"/>
            <a:r>
              <a:rPr lang="en-US" dirty="0" smtClean="0"/>
              <a:t>MAAS</a:t>
            </a:r>
          </a:p>
          <a:p>
            <a:pPr lvl="3"/>
            <a:r>
              <a:rPr lang="en-US" dirty="0" smtClean="0"/>
              <a:t>4.28 point improvement, but not significant (</a:t>
            </a:r>
            <a:r>
              <a:rPr lang="en-US" i="1" dirty="0" smtClean="0"/>
              <a:t>t</a:t>
            </a:r>
            <a:r>
              <a:rPr lang="en-US" dirty="0" smtClean="0"/>
              <a:t>(10) = -.950, </a:t>
            </a:r>
            <a:r>
              <a:rPr lang="en-US" i="1" dirty="0" smtClean="0"/>
              <a:t>p</a:t>
            </a:r>
            <a:r>
              <a:rPr lang="en-US" dirty="0" smtClean="0"/>
              <a:t> = .365)</a:t>
            </a:r>
          </a:p>
          <a:p>
            <a:pPr lvl="2"/>
            <a:endParaRPr lang="en-US" b="1" dirty="0"/>
          </a:p>
        </p:txBody>
      </p:sp>
      <p:sp>
        <p:nvSpPr>
          <p:cNvPr id="4" name="Slide Number Placeholder 3"/>
          <p:cNvSpPr>
            <a:spLocks noGrp="1"/>
          </p:cNvSpPr>
          <p:nvPr>
            <p:ph type="sldNum" sz="quarter" idx="10"/>
          </p:nvPr>
        </p:nvSpPr>
        <p:spPr/>
        <p:txBody>
          <a:bodyPr/>
          <a:lstStyle/>
          <a:p>
            <a:fld id="{7E02BA27-3FD5-47E0-9F55-6DCC67A4F87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909340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endParaRPr lang="en-US" b="1" dirty="0"/>
          </a:p>
        </p:txBody>
      </p:sp>
      <p:sp>
        <p:nvSpPr>
          <p:cNvPr id="4" name="Slide Number Placeholder 3"/>
          <p:cNvSpPr>
            <a:spLocks noGrp="1"/>
          </p:cNvSpPr>
          <p:nvPr>
            <p:ph type="sldNum" sz="quarter" idx="10"/>
          </p:nvPr>
        </p:nvSpPr>
        <p:spPr/>
        <p:txBody>
          <a:bodyPr/>
          <a:lstStyle/>
          <a:p>
            <a:fld id="{7E02BA27-3FD5-47E0-9F55-6DCC67A4F87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909340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Conclusions</a:t>
            </a:r>
          </a:p>
          <a:p>
            <a:pPr lvl="1"/>
            <a:r>
              <a:rPr lang="en-US" dirty="0" smtClean="0"/>
              <a:t>Suggest ACT can be adapted to brief visits for anxiety that are feasible within PCBH model</a:t>
            </a:r>
          </a:p>
          <a:p>
            <a:pPr lvl="1"/>
            <a:r>
              <a:rPr lang="en-US" dirty="0" smtClean="0"/>
              <a:t>Can improve quality of life, while also reducing anxiety</a:t>
            </a:r>
          </a:p>
          <a:p>
            <a:pPr lvl="1"/>
            <a:r>
              <a:rPr lang="en-US" dirty="0" smtClean="0"/>
              <a:t>Components of protocol moved (except for MAAS) and were associated with outcomes</a:t>
            </a:r>
          </a:p>
          <a:p>
            <a:pPr lvl="1"/>
            <a:r>
              <a:rPr lang="en-US" dirty="0" smtClean="0"/>
              <a:t>Obvious limitations due to sample size, no control group, only one provider and clinic, no long-term follow-up</a:t>
            </a:r>
          </a:p>
          <a:p>
            <a:pPr lvl="2"/>
            <a:r>
              <a:rPr lang="en-US" dirty="0" smtClean="0"/>
              <a:t>Encouraging, nonetheless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E02BA27-3FD5-47E0-9F55-6DCC67A4F87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09340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Completers</a:t>
            </a:r>
            <a:r>
              <a:rPr lang="en-US" baseline="0" dirty="0" smtClean="0"/>
              <a:t> - </a:t>
            </a:r>
            <a:r>
              <a:rPr lang="en-US" dirty="0" smtClean="0"/>
              <a:t>finished at least 3 our of 4 sessions; 9 women, 2</a:t>
            </a:r>
            <a:r>
              <a:rPr lang="en-US" baseline="0" dirty="0" smtClean="0"/>
              <a:t> men</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Brief visits - (i.e. 25 – 30 min) </a:t>
            </a: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E02BA27-3FD5-47E0-9F55-6DCC67A4F872}" type="slidenum">
              <a:rPr lang="en-US" smtClean="0"/>
              <a:t>25</a:t>
            </a:fld>
            <a:endParaRPr lang="en-US"/>
          </a:p>
        </p:txBody>
      </p:sp>
    </p:spTree>
    <p:extLst>
      <p:ext uri="{BB962C8B-B14F-4D97-AF65-F5344CB8AC3E}">
        <p14:creationId xmlns:p14="http://schemas.microsoft.com/office/powerpoint/2010/main" val="1909340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lower the better.  </a:t>
            </a:r>
          </a:p>
          <a:p>
            <a:r>
              <a:rPr lang="en-US" dirty="0" smtClean="0"/>
              <a:t>Dropped from  93.64 at 1</a:t>
            </a:r>
            <a:r>
              <a:rPr lang="en-US" baseline="30000" dirty="0" smtClean="0"/>
              <a:t>st</a:t>
            </a:r>
            <a:r>
              <a:rPr lang="en-US" dirty="0" smtClean="0"/>
              <a:t> visit to  79.7 at 2</a:t>
            </a:r>
            <a:r>
              <a:rPr lang="en-US" baseline="30000" dirty="0" smtClean="0"/>
              <a:t>nd</a:t>
            </a:r>
            <a:r>
              <a:rPr lang="en-US" baseline="0" dirty="0" smtClean="0"/>
              <a:t> to 78.82 at 3</a:t>
            </a:r>
            <a:r>
              <a:rPr lang="en-US" baseline="30000" dirty="0" smtClean="0"/>
              <a:t>rd</a:t>
            </a:r>
            <a:r>
              <a:rPr lang="en-US" baseline="0" dirty="0" smtClean="0"/>
              <a:t> to 73.22 at 4th</a:t>
            </a:r>
            <a:endParaRPr lang="en-US" dirty="0"/>
          </a:p>
        </p:txBody>
      </p:sp>
      <p:sp>
        <p:nvSpPr>
          <p:cNvPr id="4" name="Slide Number Placeholder 3"/>
          <p:cNvSpPr>
            <a:spLocks noGrp="1"/>
          </p:cNvSpPr>
          <p:nvPr>
            <p:ph type="sldNum" sz="quarter" idx="10"/>
          </p:nvPr>
        </p:nvSpPr>
        <p:spPr/>
        <p:txBody>
          <a:bodyPr/>
          <a:lstStyle/>
          <a:p>
            <a:fld id="{7E02BA27-3FD5-47E0-9F55-6DCC67A4F872}" type="slidenum">
              <a:rPr lang="en-US" smtClean="0"/>
              <a:t>26</a:t>
            </a:fld>
            <a:endParaRPr lang="en-US"/>
          </a:p>
        </p:txBody>
      </p:sp>
    </p:spTree>
    <p:extLst>
      <p:ext uri="{BB962C8B-B14F-4D97-AF65-F5344CB8AC3E}">
        <p14:creationId xmlns:p14="http://schemas.microsoft.com/office/powerpoint/2010/main" val="246092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Around 30% of these Americans have a diagnosable psychiatric disorder at a given point in time (Kessler, </a:t>
            </a:r>
            <a:r>
              <a:rPr lang="en-US" sz="1200" kern="1200" dirty="0" err="1" smtClean="0">
                <a:solidFill>
                  <a:schemeClr val="tx1"/>
                </a:solidFill>
                <a:effectLst/>
                <a:latin typeface="+mn-lt"/>
                <a:ea typeface="+mn-ea"/>
                <a:cs typeface="+mn-cs"/>
              </a:rPr>
              <a:t>Demler</a:t>
            </a:r>
            <a:r>
              <a:rPr lang="en-US" sz="1200" kern="1200" dirty="0" smtClean="0">
                <a:solidFill>
                  <a:schemeClr val="tx1"/>
                </a:solidFill>
                <a:effectLst/>
                <a:latin typeface="+mn-lt"/>
                <a:ea typeface="+mn-ea"/>
                <a:cs typeface="+mn-cs"/>
              </a:rPr>
              <a:t>, Frank et al., 2005). Around 50% will experience a diagnosable disorder at some point (Kessler, Berglund, </a:t>
            </a:r>
            <a:r>
              <a:rPr lang="en-US" sz="1200" kern="1200" dirty="0" err="1" smtClean="0">
                <a:solidFill>
                  <a:schemeClr val="tx1"/>
                </a:solidFill>
                <a:effectLst/>
                <a:latin typeface="+mn-lt"/>
                <a:ea typeface="+mn-ea"/>
                <a:cs typeface="+mn-cs"/>
              </a:rPr>
              <a:t>Demler</a:t>
            </a:r>
            <a:r>
              <a:rPr lang="en-US" sz="1200" kern="1200" dirty="0" smtClean="0">
                <a:solidFill>
                  <a:schemeClr val="tx1"/>
                </a:solidFill>
                <a:effectLst/>
                <a:latin typeface="+mn-lt"/>
                <a:ea typeface="+mn-ea"/>
                <a:cs typeface="+mn-cs"/>
              </a:rPr>
              <a:t> et al., 2005). </a:t>
            </a:r>
          </a:p>
          <a:p>
            <a:r>
              <a:rPr lang="en-US" sz="1200" kern="1200" dirty="0" smtClean="0">
                <a:solidFill>
                  <a:schemeClr val="tx1"/>
                </a:solidFill>
                <a:effectLst/>
                <a:latin typeface="+mn-lt"/>
                <a:ea typeface="+mn-ea"/>
                <a:cs typeface="+mn-cs"/>
              </a:rPr>
              <a:t>only about 20% of those with a diagnosable problem receive care from a specialty MH or substance abuse (SA) clinic, while 21% are treated in PC and the majority, around 59%, receive no care at all (Wang, Lane, </a:t>
            </a:r>
            <a:r>
              <a:rPr lang="en-US" sz="1200" kern="1200" dirty="0" err="1" smtClean="0">
                <a:solidFill>
                  <a:schemeClr val="tx1"/>
                </a:solidFill>
                <a:effectLst/>
                <a:latin typeface="+mn-lt"/>
                <a:ea typeface="+mn-ea"/>
                <a:cs typeface="+mn-cs"/>
              </a:rPr>
              <a:t>Olfson</a:t>
            </a:r>
            <a:r>
              <a:rPr lang="en-US" sz="1200" kern="1200" dirty="0" smtClean="0">
                <a:solidFill>
                  <a:schemeClr val="tx1"/>
                </a:solidFill>
                <a:effectLst/>
                <a:latin typeface="+mn-lt"/>
                <a:ea typeface="+mn-ea"/>
                <a:cs typeface="+mn-cs"/>
              </a:rPr>
              <a:t> et al., 2005). These basic statistics upend the notion many have about where and how MH problems are treated in this country. Most people with problems seek no care, and many who do seek care simply go to the family doctor; few will ever see a therapist’s couch or comfy chair.</a:t>
            </a:r>
            <a:r>
              <a:rPr lang="en-US" dirty="0" smtClean="0">
                <a:effectLst/>
              </a:rPr>
              <a:t> </a:t>
            </a:r>
          </a:p>
          <a:p>
            <a:r>
              <a:rPr lang="en-US" dirty="0" smtClean="0">
                <a:effectLst/>
              </a:rPr>
              <a:t>PCPs see everyone: children, acutely </a:t>
            </a:r>
            <a:r>
              <a:rPr lang="en-US" dirty="0" err="1" smtClean="0">
                <a:effectLst/>
              </a:rPr>
              <a:t>sucidal</a:t>
            </a:r>
            <a:r>
              <a:rPr lang="en-US" dirty="0" smtClean="0">
                <a:effectLst/>
              </a:rPr>
              <a:t>, they prescribe</a:t>
            </a:r>
            <a:r>
              <a:rPr lang="en-US" baseline="0" dirty="0" smtClean="0">
                <a:effectLst/>
              </a:rPr>
              <a:t> most of the psychotropic medications? PRIMARY CARE IS THE DE FACTO MH SYSTEM</a:t>
            </a:r>
          </a:p>
          <a:p>
            <a:r>
              <a:rPr lang="en-US" sz="1200" dirty="0" smtClean="0">
                <a:solidFill>
                  <a:srgbClr val="FF0000"/>
                </a:solidFill>
              </a:rPr>
              <a:t>59% SEEK NO CARE, AND</a:t>
            </a:r>
          </a:p>
          <a:p>
            <a:r>
              <a:rPr lang="en-US" sz="1200" dirty="0" smtClean="0">
                <a:solidFill>
                  <a:srgbClr val="FF0000"/>
                </a:solidFill>
              </a:rPr>
              <a:t>80% OF THESE WILL SEE A PCP IN A 12-MONTH PERIOD FOR SOMETHING. </a:t>
            </a:r>
          </a:p>
          <a:p>
            <a:r>
              <a:rPr lang="en-US" sz="1200" dirty="0" smtClean="0">
                <a:solidFill>
                  <a:srgbClr val="FF0000"/>
                </a:solidFill>
              </a:rPr>
              <a:t>93% OF CHILDREN WILL SEE A PCP IN A 12-MONTH PERIOD</a:t>
            </a:r>
          </a:p>
          <a:p>
            <a:r>
              <a:rPr lang="en-US" baseline="0" dirty="0" smtClean="0">
                <a:effectLst/>
              </a:rPr>
              <a:t>PC address preventive health needs, as well as acute and chronic. Rates of psychological problems are increasing at the steepest rates among children and older adults. If you care about this, if you want a better future for children, I hope you will join us in PC because this is where we have a chance. This is where we can at least double our impact, but how? The devil is in the details.</a:t>
            </a:r>
          </a:p>
          <a:p>
            <a:endParaRPr lang="en-US" baseline="0" dirty="0" smtClean="0">
              <a:effectLst/>
            </a:endParaRPr>
          </a:p>
          <a:p>
            <a:endParaRPr lang="en-US" dirty="0"/>
          </a:p>
        </p:txBody>
      </p:sp>
      <p:sp>
        <p:nvSpPr>
          <p:cNvPr id="4" name="Slide Number Placeholder 3"/>
          <p:cNvSpPr>
            <a:spLocks noGrp="1"/>
          </p:cNvSpPr>
          <p:nvPr>
            <p:ph type="sldNum" sz="quarter" idx="10"/>
          </p:nvPr>
        </p:nvSpPr>
        <p:spPr/>
        <p:txBody>
          <a:bodyPr/>
          <a:lstStyle/>
          <a:p>
            <a:fld id="{7E02BA27-3FD5-47E0-9F55-6DCC67A4F872}" type="slidenum">
              <a:rPr lang="en-US" smtClean="0"/>
              <a:t>5</a:t>
            </a:fld>
            <a:endParaRPr lang="en-US"/>
          </a:p>
        </p:txBody>
      </p:sp>
    </p:spTree>
    <p:extLst>
      <p:ext uri="{BB962C8B-B14F-4D97-AF65-F5344CB8AC3E}">
        <p14:creationId xmlns:p14="http://schemas.microsoft.com/office/powerpoint/2010/main" val="3186719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t>Session</a:t>
            </a:r>
            <a:r>
              <a:rPr lang="en-US" baseline="0" dirty="0" smtClean="0"/>
              <a:t> 1- Mindfulness of breath, 3 senses</a:t>
            </a:r>
          </a:p>
          <a:p>
            <a:endParaRPr lang="en-US" baseline="0"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US" baseline="0" dirty="0" smtClean="0"/>
              <a:t>Session 2-</a:t>
            </a:r>
            <a:r>
              <a:rPr lang="en-US" dirty="0" smtClean="0"/>
              <a:t>(Chinese finger trap, Unwelcomed party guest, Observation of TEAMS, Connection of acceptance to breath, Brief mindfulness exercise (leaves on a stream, clouds)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E02BA27-3FD5-47E0-9F55-6DCC67A4F872}" type="slidenum">
              <a:rPr lang="en-US" smtClean="0"/>
              <a:t>28</a:t>
            </a:fld>
            <a:endParaRPr lang="en-US"/>
          </a:p>
        </p:txBody>
      </p:sp>
    </p:spTree>
    <p:extLst>
      <p:ext uri="{BB962C8B-B14F-4D97-AF65-F5344CB8AC3E}">
        <p14:creationId xmlns:p14="http://schemas.microsoft.com/office/powerpoint/2010/main" val="1631694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51 total participants across four clinics </a:t>
            </a:r>
          </a:p>
          <a:p>
            <a:pPr marL="45720" indent="0">
              <a:buNone/>
            </a:pPr>
            <a:endParaRPr lang="en-US" dirty="0" smtClean="0"/>
          </a:p>
          <a:p>
            <a:r>
              <a:rPr lang="en-US" dirty="0" smtClean="0"/>
              <a:t>38 provided two data points*</a:t>
            </a:r>
          </a:p>
          <a:p>
            <a:r>
              <a:rPr lang="en-US" dirty="0" smtClean="0"/>
              <a:t>36 provided three data points*</a:t>
            </a:r>
          </a:p>
          <a:p>
            <a:r>
              <a:rPr lang="en-US" dirty="0" smtClean="0"/>
              <a:t>Common Co-</a:t>
            </a:r>
            <a:r>
              <a:rPr lang="en-US" dirty="0" err="1" smtClean="0"/>
              <a:t>occuring</a:t>
            </a:r>
            <a:r>
              <a:rPr lang="en-US" dirty="0" smtClean="0"/>
              <a:t> Health Conditions- </a:t>
            </a:r>
            <a:r>
              <a:rPr lang="en-US" sz="1400" dirty="0" smtClean="0"/>
              <a:t>Obesity, Chronic Pain, Migraines, Thyroid</a:t>
            </a:r>
          </a:p>
          <a:p>
            <a:r>
              <a:rPr lang="en-US" dirty="0" smtClean="0"/>
              <a:t>Common Co-</a:t>
            </a:r>
            <a:r>
              <a:rPr lang="en-US" dirty="0" err="1" smtClean="0"/>
              <a:t>occuring</a:t>
            </a:r>
            <a:r>
              <a:rPr lang="en-US" dirty="0" smtClean="0"/>
              <a:t> Mental Health Conditions- </a:t>
            </a:r>
            <a:r>
              <a:rPr lang="en-US" sz="1400" dirty="0" smtClean="0"/>
              <a:t>Anxiety, Depression</a:t>
            </a:r>
          </a:p>
          <a:p>
            <a:r>
              <a:rPr lang="en-US" dirty="0" smtClean="0"/>
              <a:t>Control Group</a:t>
            </a:r>
            <a:endParaRPr lang="en-US" dirty="0"/>
          </a:p>
        </p:txBody>
      </p:sp>
      <p:sp>
        <p:nvSpPr>
          <p:cNvPr id="4" name="Slide Number Placeholder 3"/>
          <p:cNvSpPr>
            <a:spLocks noGrp="1"/>
          </p:cNvSpPr>
          <p:nvPr>
            <p:ph type="sldNum" sz="quarter" idx="10"/>
          </p:nvPr>
        </p:nvSpPr>
        <p:spPr/>
        <p:txBody>
          <a:bodyPr/>
          <a:lstStyle/>
          <a:p>
            <a:fld id="{7E02BA27-3FD5-47E0-9F55-6DCC67A4F87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631694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Systolic BP (M = 134.79, SD = 16.5) was significantly lower (t(37) = 4.362, p &lt; .000) than baseline systolic BP (M = 147.87, SD = 20.374).</a:t>
            </a:r>
          </a:p>
          <a:p>
            <a:r>
              <a:rPr lang="en-US" dirty="0" smtClean="0"/>
              <a:t>Between data point 3 and baseline:</a:t>
            </a:r>
          </a:p>
          <a:p>
            <a:pPr lvl="1"/>
            <a:r>
              <a:rPr lang="en-US" dirty="0" smtClean="0"/>
              <a:t>Systolic BP (M = 137.69, SD = 18.7) was significantly lower (t(35) = 3.146, p = .003) than baseline systolic BP (M = 150.25, SD = 19.2).  </a:t>
            </a:r>
          </a:p>
          <a:p>
            <a:pPr lvl="1"/>
            <a:endParaRPr lang="en-US" dirty="0"/>
          </a:p>
        </p:txBody>
      </p:sp>
      <p:sp>
        <p:nvSpPr>
          <p:cNvPr id="4" name="Slide Number Placeholder 3"/>
          <p:cNvSpPr>
            <a:spLocks noGrp="1"/>
          </p:cNvSpPr>
          <p:nvPr>
            <p:ph type="sldNum" sz="quarter" idx="10"/>
          </p:nvPr>
        </p:nvSpPr>
        <p:spPr/>
        <p:txBody>
          <a:bodyPr/>
          <a:lstStyle/>
          <a:p>
            <a:fld id="{7E02BA27-3FD5-47E0-9F55-6DCC67A4F872}"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631694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survey study evaluating Primary Care Provider experience of </a:t>
            </a:r>
          </a:p>
          <a:p>
            <a:pPr lvl="1"/>
            <a:r>
              <a:rPr lang="en-US" dirty="0" smtClean="0"/>
              <a:t>Stress </a:t>
            </a:r>
          </a:p>
          <a:p>
            <a:pPr lvl="1"/>
            <a:r>
              <a:rPr lang="en-US" dirty="0" smtClean="0"/>
              <a:t>Psychological flexibility</a:t>
            </a:r>
          </a:p>
          <a:p>
            <a:pPr lvl="1"/>
            <a:r>
              <a:rPr lang="en-US" dirty="0" smtClean="0"/>
              <a:t>Behavioral Health utilization</a:t>
            </a:r>
          </a:p>
          <a:p>
            <a:r>
              <a:rPr lang="en-US" dirty="0" smtClean="0"/>
              <a:t>Hoping to expand study, please contact if medical clinic would be interested</a:t>
            </a:r>
          </a:p>
        </p:txBody>
      </p:sp>
      <p:sp>
        <p:nvSpPr>
          <p:cNvPr id="4" name="Slide Number Placeholder 3"/>
          <p:cNvSpPr>
            <a:spLocks noGrp="1"/>
          </p:cNvSpPr>
          <p:nvPr>
            <p:ph type="sldNum" sz="quarter" idx="10"/>
          </p:nvPr>
        </p:nvSpPr>
        <p:spPr/>
        <p:txBody>
          <a:bodyPr/>
          <a:lstStyle/>
          <a:p>
            <a:fld id="{7E02BA27-3FD5-47E0-9F55-6DCC67A4F872}"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631694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 = 50</a:t>
            </a:r>
          </a:p>
          <a:p>
            <a:r>
              <a:rPr lang="en-US" dirty="0" smtClean="0"/>
              <a:t>The PCP-SC had a significant (p &lt; .01) strong negative correlation (r = -.52) with the PCP-AAQ, indicating that as one increases their flexibility, their stress levels decrease.  </a:t>
            </a:r>
          </a:p>
          <a:p>
            <a:r>
              <a:rPr lang="en-US" dirty="0" smtClean="0"/>
              <a:t>The PCP-SC also had a significant (p &lt; .01) strong positive correlation (r = .60) with the AAQ-II*, which reaffirms the previous notion that as flexibility increases, stress levels decrease. </a:t>
            </a:r>
          </a:p>
          <a:p>
            <a:r>
              <a:rPr lang="en-US" dirty="0" smtClean="0"/>
              <a:t>PCP-AAQ accounted for 27% of the PCP-SC’s variance (p &lt; .000). </a:t>
            </a:r>
          </a:p>
          <a:p>
            <a:r>
              <a:rPr lang="en-US" dirty="0" smtClean="0"/>
              <a:t>Next steps</a:t>
            </a:r>
          </a:p>
          <a:p>
            <a:pPr lvl="1"/>
            <a:r>
              <a:rPr lang="en-US" dirty="0" smtClean="0"/>
              <a:t>Expanding project to increase sample size</a:t>
            </a:r>
          </a:p>
          <a:p>
            <a:pPr lvl="1"/>
            <a:r>
              <a:rPr lang="en-US" dirty="0" smtClean="0"/>
              <a:t>Develop training to improve provider’s flexibility and assess impact on stress</a:t>
            </a:r>
            <a:endParaRPr lang="en-US" dirty="0"/>
          </a:p>
        </p:txBody>
      </p:sp>
      <p:sp>
        <p:nvSpPr>
          <p:cNvPr id="4" name="Slide Number Placeholder 3"/>
          <p:cNvSpPr>
            <a:spLocks noGrp="1"/>
          </p:cNvSpPr>
          <p:nvPr>
            <p:ph type="sldNum" sz="quarter" idx="10"/>
          </p:nvPr>
        </p:nvSpPr>
        <p:spPr/>
        <p:txBody>
          <a:bodyPr/>
          <a:lstStyle/>
          <a:p>
            <a:fld id="{7E02BA27-3FD5-47E0-9F55-6DCC67A4F87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631694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02BA27-3FD5-47E0-9F55-6DCC67A4F872}" type="slidenum">
              <a:rPr lang="en-US" smtClean="0"/>
              <a:t>34</a:t>
            </a:fld>
            <a:endParaRPr lang="en-US"/>
          </a:p>
        </p:txBody>
      </p:sp>
    </p:spTree>
    <p:extLst>
      <p:ext uri="{BB962C8B-B14F-4D97-AF65-F5344CB8AC3E}">
        <p14:creationId xmlns:p14="http://schemas.microsoft.com/office/powerpoint/2010/main" val="742335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 the overall</a:t>
            </a:r>
            <a:r>
              <a:rPr lang="en-US" baseline="0" dirty="0" smtClean="0"/>
              <a:t> model, specific concepts and applications to patient care and self-care to help build resiliency and prevent burn-out. </a:t>
            </a:r>
            <a:endParaRPr lang="en-US" dirty="0"/>
          </a:p>
        </p:txBody>
      </p:sp>
      <p:sp>
        <p:nvSpPr>
          <p:cNvPr id="4" name="Slide Number Placeholder 3"/>
          <p:cNvSpPr>
            <a:spLocks noGrp="1"/>
          </p:cNvSpPr>
          <p:nvPr>
            <p:ph type="sldNum" sz="quarter" idx="10"/>
          </p:nvPr>
        </p:nvSpPr>
        <p:spPr/>
        <p:txBody>
          <a:bodyPr/>
          <a:lstStyle/>
          <a:p>
            <a:fld id="{14F57A1C-6D24-4C0B-8944-4AFF4E7E5BB1}" type="slidenum">
              <a:rPr lang="en-US" smtClean="0"/>
              <a:t>36</a:t>
            </a:fld>
            <a:endParaRPr lang="en-US"/>
          </a:p>
        </p:txBody>
      </p:sp>
    </p:spTree>
    <p:extLst>
      <p:ext uri="{BB962C8B-B14F-4D97-AF65-F5344CB8AC3E}">
        <p14:creationId xmlns:p14="http://schemas.microsoft.com/office/powerpoint/2010/main" val="3921675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GRADS is a program for pregnant students and young parents (both male and female)to learn practical parenting skills, stay in school through graduation, and prepare for employment after high school.</a:t>
            </a:r>
            <a:endParaRPr lang="en-US" dirty="0"/>
          </a:p>
        </p:txBody>
      </p:sp>
      <p:sp>
        <p:nvSpPr>
          <p:cNvPr id="4" name="Slide Number Placeholder 3"/>
          <p:cNvSpPr>
            <a:spLocks noGrp="1"/>
          </p:cNvSpPr>
          <p:nvPr>
            <p:ph type="sldNum" sz="quarter" idx="10"/>
          </p:nvPr>
        </p:nvSpPr>
        <p:spPr/>
        <p:txBody>
          <a:bodyPr/>
          <a:lstStyle/>
          <a:p>
            <a:fld id="{987687B8-595A-4532-B541-5DE11A4DA7FB}" type="slidenum">
              <a:rPr lang="en-US" smtClean="0"/>
              <a:t>38</a:t>
            </a:fld>
            <a:endParaRPr lang="en-US"/>
          </a:p>
        </p:txBody>
      </p:sp>
    </p:spTree>
    <p:extLst>
      <p:ext uri="{BB962C8B-B14F-4D97-AF65-F5344CB8AC3E}">
        <p14:creationId xmlns:p14="http://schemas.microsoft.com/office/powerpoint/2010/main" val="2274048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143000" y="687388"/>
            <a:ext cx="4572000" cy="3429000"/>
          </a:xfrm>
          <a:ln/>
        </p:spPr>
      </p:sp>
      <p:sp>
        <p:nvSpPr>
          <p:cNvPr id="43011" name="Rectangle 3"/>
          <p:cNvSpPr>
            <a:spLocks noGrp="1" noChangeArrowheads="1"/>
          </p:cNvSpPr>
          <p:nvPr>
            <p:ph type="body" idx="1"/>
          </p:nvPr>
        </p:nvSpPr>
        <p:spPr>
          <a:xfrm>
            <a:off x="914400" y="4344025"/>
            <a:ext cx="5029200"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need a tested</a:t>
            </a:r>
            <a:r>
              <a:rPr lang="en-US" baseline="0" dirty="0" smtClean="0"/>
              <a:t> model to serve as a platform and this model is the Primary Care Behavioral Health model.</a:t>
            </a:r>
            <a:endParaRPr lang="en-US" dirty="0"/>
          </a:p>
        </p:txBody>
      </p:sp>
      <p:sp>
        <p:nvSpPr>
          <p:cNvPr id="4" name="Slide Number Placeholder 3"/>
          <p:cNvSpPr>
            <a:spLocks noGrp="1"/>
          </p:cNvSpPr>
          <p:nvPr>
            <p:ph type="sldNum" sz="quarter" idx="10"/>
          </p:nvPr>
        </p:nvSpPr>
        <p:spPr/>
        <p:txBody>
          <a:bodyPr/>
          <a:lstStyle/>
          <a:p>
            <a:fld id="{D9C53C36-68E9-4193-BA9C-80588C7BB85B}" type="slidenum">
              <a:rPr lang="en-US" smtClean="0"/>
              <a:pPr/>
              <a:t>6</a:t>
            </a:fld>
            <a:endParaRPr lang="en-US"/>
          </a:p>
        </p:txBody>
      </p:sp>
    </p:spTree>
    <p:extLst>
      <p:ext uri="{BB962C8B-B14F-4D97-AF65-F5344CB8AC3E}">
        <p14:creationId xmlns:p14="http://schemas.microsoft.com/office/powerpoint/2010/main" val="367601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111" charset="-128"/>
                <a:cs typeface="ＭＳ Ｐゴシック" pitchFamily="-111" charset="-128"/>
              </a:rPr>
              <a:t>Patti </a:t>
            </a:r>
          </a:p>
          <a:p>
            <a:pPr eaLnBrk="1" hangingPunct="1">
              <a:spcBef>
                <a:spcPct val="0"/>
              </a:spcBef>
            </a:pPr>
            <a:r>
              <a:rPr lang="en-US" dirty="0" smtClean="0">
                <a:ea typeface="ＭＳ Ｐゴシック" pitchFamily="-111" charset="-128"/>
                <a:cs typeface="ＭＳ Ｐゴシック" pitchFamily="-111" charset="-128"/>
              </a:rPr>
              <a:t>It starts</a:t>
            </a:r>
            <a:r>
              <a:rPr lang="en-US" baseline="0" dirty="0" smtClean="0">
                <a:ea typeface="ＭＳ Ｐゴシック" pitchFamily="-111" charset="-128"/>
                <a:cs typeface="ＭＳ Ｐゴシック" pitchFamily="-111" charset="-128"/>
              </a:rPr>
              <a:t> most often with PCC referral, but patients may also self-refer (if they are patients at the clinic). </a:t>
            </a:r>
          </a:p>
          <a:p>
            <a:pPr eaLnBrk="1" hangingPunct="1">
              <a:spcBef>
                <a:spcPct val="0"/>
              </a:spcBef>
            </a:pPr>
            <a:r>
              <a:rPr lang="en-US" baseline="0" dirty="0" smtClean="0">
                <a:ea typeface="ＭＳ Ｐゴシック" pitchFamily="-111" charset="-128"/>
                <a:cs typeface="ＭＳ Ｐゴシック" pitchFamily="-111" charset="-128"/>
              </a:rPr>
              <a:t>Then, the BHC flow continues. . . </a:t>
            </a:r>
            <a:endParaRPr lang="en-US" dirty="0">
              <a:ea typeface="ＭＳ Ｐゴシック" pitchFamily="-111" charset="-128"/>
              <a:cs typeface="ＭＳ Ｐゴシック" pitchFamily="-111" charset="-128"/>
            </a:endParaRPr>
          </a:p>
        </p:txBody>
      </p:sp>
      <p:sp>
        <p:nvSpPr>
          <p:cNvPr id="43012" name="Slide Number Placeholder 3"/>
          <p:cNvSpPr>
            <a:spLocks noGrp="1"/>
          </p:cNvSpPr>
          <p:nvPr>
            <p:ph type="sldNum" sz="quarter" idx="5"/>
          </p:nvPr>
        </p:nvSpPr>
        <p:spPr bwMode="auto">
          <a:noFill/>
          <a:ln>
            <a:miter lim="800000"/>
            <a:headEnd/>
            <a:tailEnd/>
          </a:ln>
        </p:spPr>
        <p:txBody>
          <a:bodyPr/>
          <a:lstStyle/>
          <a:p>
            <a:fld id="{AACFBEAD-D71D-0647-86D5-0716DBE88B1D}" type="slidenum">
              <a:rPr lang="en-US"/>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ＭＳ Ｐゴシック" pitchFamily="-111" charset="-128"/>
              <a:cs typeface="ＭＳ Ｐゴシック" pitchFamily="-111" charset="-128"/>
            </a:endParaRPr>
          </a:p>
        </p:txBody>
      </p:sp>
      <p:sp>
        <p:nvSpPr>
          <p:cNvPr id="43012" name="Slide Number Placeholder 3"/>
          <p:cNvSpPr>
            <a:spLocks noGrp="1"/>
          </p:cNvSpPr>
          <p:nvPr>
            <p:ph type="sldNum" sz="quarter" idx="5"/>
          </p:nvPr>
        </p:nvSpPr>
        <p:spPr bwMode="auto">
          <a:noFill/>
          <a:ln>
            <a:miter lim="800000"/>
            <a:headEnd/>
            <a:tailEnd/>
          </a:ln>
        </p:spPr>
        <p:txBody>
          <a:bodyPr/>
          <a:lstStyle/>
          <a:p>
            <a:fld id="{AACFBEAD-D71D-0647-86D5-0716DBE88B1D}" type="slidenum">
              <a:rPr lang="en-US"/>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Patti</a:t>
            </a:r>
            <a:endParaRPr lang="en-US" dirty="0"/>
          </a:p>
        </p:txBody>
      </p:sp>
      <p:sp>
        <p:nvSpPr>
          <p:cNvPr id="4" name="Slide Number Placeholder 3"/>
          <p:cNvSpPr>
            <a:spLocks noGrp="1"/>
          </p:cNvSpPr>
          <p:nvPr>
            <p:ph type="sldNum" sz="quarter" idx="10"/>
          </p:nvPr>
        </p:nvSpPr>
        <p:spPr/>
        <p:txBody>
          <a:bodyPr/>
          <a:lstStyle/>
          <a:p>
            <a:fld id="{D9C53C36-68E9-4193-BA9C-80588C7BB85B}" type="slidenum">
              <a:rPr lang="en-US" smtClean="0"/>
              <a:pPr/>
              <a:t>10</a:t>
            </a:fld>
            <a:endParaRPr lang="en-US"/>
          </a:p>
        </p:txBody>
      </p:sp>
    </p:spTree>
    <p:extLst>
      <p:ext uri="{BB962C8B-B14F-4D97-AF65-F5344CB8AC3E}">
        <p14:creationId xmlns:p14="http://schemas.microsoft.com/office/powerpoint/2010/main" val="62566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111" charset="-128"/>
                <a:cs typeface="ＭＳ Ｐゴシック" pitchFamily="-111" charset="-128"/>
              </a:rPr>
              <a:t>It</a:t>
            </a:r>
            <a:r>
              <a:rPr lang="en-US" baseline="0" dirty="0" smtClean="0">
                <a:ea typeface="ＭＳ Ｐゴシック" pitchFamily="-111" charset="-128"/>
                <a:cs typeface="ＭＳ Ｐゴシック" pitchFamily="-111" charset="-128"/>
              </a:rPr>
              <a:t> works and ACT specific evidence is growing. </a:t>
            </a:r>
            <a:endParaRPr lang="en-US" dirty="0">
              <a:ea typeface="ＭＳ Ｐゴシック" pitchFamily="-111" charset="-128"/>
              <a:cs typeface="ＭＳ Ｐゴシック" pitchFamily="-111" charset="-128"/>
            </a:endParaRPr>
          </a:p>
        </p:txBody>
      </p:sp>
      <p:sp>
        <p:nvSpPr>
          <p:cNvPr id="47108" name="Slide Number Placeholder 3"/>
          <p:cNvSpPr>
            <a:spLocks noGrp="1"/>
          </p:cNvSpPr>
          <p:nvPr>
            <p:ph type="sldNum" sz="quarter" idx="5"/>
          </p:nvPr>
        </p:nvSpPr>
        <p:spPr bwMode="auto">
          <a:noFill/>
          <a:ln>
            <a:miter lim="800000"/>
            <a:headEnd/>
            <a:tailEnd/>
          </a:ln>
        </p:spPr>
        <p:txBody>
          <a:bodyPr/>
          <a:lstStyle/>
          <a:p>
            <a:fld id="{C9A3A24D-1E29-1846-B712-CC723F98E2FD}" type="slidenum">
              <a:rPr lang="en-US"/>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111" charset="-128"/>
                <a:cs typeface="ＭＳ Ｐゴシック" pitchFamily="-111" charset="-128"/>
              </a:rPr>
              <a:t>Hand off</a:t>
            </a:r>
            <a:r>
              <a:rPr lang="en-US" baseline="0" dirty="0" smtClean="0">
                <a:ea typeface="ＭＳ Ｐゴシック" pitchFamily="-111" charset="-128"/>
                <a:cs typeface="ＭＳ Ｐゴシック" pitchFamily="-111" charset="-128"/>
              </a:rPr>
              <a:t> to Bridget</a:t>
            </a:r>
            <a:endParaRPr lang="en-US" dirty="0">
              <a:ea typeface="ＭＳ Ｐゴシック" pitchFamily="-111" charset="-128"/>
              <a:cs typeface="ＭＳ Ｐゴシック" pitchFamily="-111" charset="-128"/>
            </a:endParaRPr>
          </a:p>
        </p:txBody>
      </p:sp>
      <p:sp>
        <p:nvSpPr>
          <p:cNvPr id="47108" name="Slide Number Placeholder 3"/>
          <p:cNvSpPr>
            <a:spLocks noGrp="1"/>
          </p:cNvSpPr>
          <p:nvPr>
            <p:ph type="sldNum" sz="quarter" idx="5"/>
          </p:nvPr>
        </p:nvSpPr>
        <p:spPr bwMode="auto">
          <a:noFill/>
          <a:ln>
            <a:miter lim="800000"/>
            <a:headEnd/>
            <a:tailEnd/>
          </a:ln>
        </p:spPr>
        <p:txBody>
          <a:bodyPr/>
          <a:lstStyle/>
          <a:p>
            <a:fld id="{C9A3A24D-1E29-1846-B712-CC723F98E2FD}" type="slidenum">
              <a:rPr lang="en-US"/>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Unique</a:t>
            </a:r>
            <a:r>
              <a:rPr lang="en-US" baseline="0" dirty="0" smtClean="0"/>
              <a:t> Obstacles </a:t>
            </a:r>
            <a:endParaRPr lang="en-US" dirty="0"/>
          </a:p>
        </p:txBody>
      </p:sp>
      <p:sp>
        <p:nvSpPr>
          <p:cNvPr id="4" name="Slide Number Placeholder 3"/>
          <p:cNvSpPr>
            <a:spLocks noGrp="1"/>
          </p:cNvSpPr>
          <p:nvPr>
            <p:ph type="sldNum" sz="quarter" idx="10"/>
          </p:nvPr>
        </p:nvSpPr>
        <p:spPr/>
        <p:txBody>
          <a:bodyPr/>
          <a:lstStyle/>
          <a:p>
            <a:fld id="{7E02BA27-3FD5-47E0-9F55-6DCC67A4F872}" type="slidenum">
              <a:rPr lang="en-US" smtClean="0"/>
              <a:t>15</a:t>
            </a:fld>
            <a:endParaRPr lang="en-US"/>
          </a:p>
        </p:txBody>
      </p:sp>
    </p:spTree>
    <p:extLst>
      <p:ext uri="{BB962C8B-B14F-4D97-AF65-F5344CB8AC3E}">
        <p14:creationId xmlns:p14="http://schemas.microsoft.com/office/powerpoint/2010/main" val="1562739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CBE0FB-7294-2B45-8177-A30A465D44C9}" type="datetime1">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8F88A-6C55-334E-93A6-0C81986F3168}"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263637-B275-324B-AE49-4ABDC3395F1A}" type="datetime1">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8F88A-6C55-334E-93A6-0C81986F31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858F4D-AC85-C548-8C63-871F2BF4EC80}" type="datetime1">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8F88A-6C55-334E-93A6-0C81986F31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D43F1FC0-7D51-3944-81C8-28B6B3C9E78A}" type="datetime1">
              <a:rPr lang="en-US" smtClean="0"/>
              <a:t>7/8/2014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7C0A5C-3224-4754-B97B-0A45907A565D}" type="slidenum">
              <a:rPr lang="en-US"/>
              <a:pPr>
                <a:defRPr/>
              </a:pPr>
              <a:t>‹#›</a:t>
            </a:fld>
            <a:endParaRPr lang="en-US"/>
          </a:p>
        </p:txBody>
      </p:sp>
    </p:spTree>
    <p:extLst>
      <p:ext uri="{BB962C8B-B14F-4D97-AF65-F5344CB8AC3E}">
        <p14:creationId xmlns:p14="http://schemas.microsoft.com/office/powerpoint/2010/main" val="3866371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81615AB-BB11-AB49-9376-01986DD4EC44}" type="datetime1">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8F88A-6C55-334E-93A6-0C81986F3168}"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2CD345-41CD-FD46-A26F-EE052F8F6EAC}" type="datetime1">
              <a:rPr lang="en-US" smtClean="0"/>
              <a:t>7/8/2014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8F88A-6C55-334E-93A6-0C81986F31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AE48A6C-5FE2-1848-BEE0-F374D7BE8150}" type="datetime1">
              <a:rPr lang="en-US" smtClean="0"/>
              <a:t>7/8/2014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8F88A-6C55-334E-93A6-0C81986F3168}"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1E25534-DF01-A541-B71E-8FDFC9FABE2A}" type="datetime1">
              <a:rPr lang="en-US" smtClean="0"/>
              <a:t>7/8/2014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48F88A-6C55-334E-93A6-0C81986F3168}"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A2E4F6B-5DAB-FB4B-B899-D12E67336E06}" type="datetime1">
              <a:rPr lang="en-US" smtClean="0"/>
              <a:t>7/8/2014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48F88A-6C55-334E-93A6-0C81986F31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248D6E-FA10-804B-938E-3D3FA0392B2E}" type="datetime1">
              <a:rPr lang="en-US" smtClean="0"/>
              <a:t>7/8/2014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48F88A-6C55-334E-93A6-0C81986F31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799979-FE8A-AB42-A8E9-6D04E80E7D65}" type="datetime1">
              <a:rPr lang="en-US" smtClean="0"/>
              <a:t>7/8/2014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8F88A-6C55-334E-93A6-0C81986F316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AB9D79-32D9-0A45-9658-DD0F7A986BD4}" type="datetime1">
              <a:rPr lang="en-US" smtClean="0"/>
              <a:t>7/8/2014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8F88A-6C55-334E-93A6-0C81986F3168}"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37455043-D132-DE4D-8CDC-911569844E3F}" type="datetime1">
              <a:rPr lang="en-US" smtClean="0"/>
              <a:t>7/8/2014</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1848F88A-6C55-334E-93A6-0C81986F316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wmf"/><Relationship Id="rId5" Type="http://schemas.openxmlformats.org/officeDocument/2006/relationships/image" Target="../media/image15.jpeg"/><Relationship Id="rId4" Type="http://schemas.openxmlformats.org/officeDocument/2006/relationships/image" Target="../media/image14.wmf"/></Relationships>
</file>

<file path=ppt/slides/_rels/slide1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wmf"/></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emf"/></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www.wafp.net/" TargetMode="External"/><Relationship Id="rId7" Type="http://schemas.openxmlformats.org/officeDocument/2006/relationships/hyperlink" Target="http://www.swedish.org/" TargetMode="Externa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49.jpe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gif"/><Relationship Id="rId9" Type="http://schemas.openxmlformats.org/officeDocument/2006/relationships/hyperlink" Target="http://www.mayoclinic.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9500" y="5052545"/>
            <a:ext cx="7064375" cy="1535580"/>
          </a:xfrm>
        </p:spPr>
        <p:txBody>
          <a:bodyPr>
            <a:normAutofit fontScale="92500"/>
          </a:bodyPr>
          <a:lstStyle/>
          <a:p>
            <a:pPr algn="ctr"/>
            <a:r>
              <a:rPr lang="en-US" sz="3500" b="1" dirty="0">
                <a:latin typeface="Arial"/>
                <a:cs typeface="Arial"/>
              </a:rPr>
              <a:t>Large Scale Change through </a:t>
            </a:r>
            <a:endParaRPr lang="en-US" sz="3500" b="1" dirty="0" smtClean="0">
              <a:latin typeface="Arial"/>
              <a:cs typeface="Arial"/>
            </a:endParaRPr>
          </a:p>
          <a:p>
            <a:pPr algn="ctr"/>
            <a:r>
              <a:rPr lang="en-US" sz="3500" b="1" dirty="0" smtClean="0">
                <a:latin typeface="Arial"/>
                <a:cs typeface="Arial"/>
              </a:rPr>
              <a:t>Research</a:t>
            </a:r>
            <a:r>
              <a:rPr lang="en-US" sz="3500" b="1" dirty="0">
                <a:latin typeface="Arial"/>
                <a:cs typeface="Arial"/>
              </a:rPr>
              <a:t>, Teaching, </a:t>
            </a:r>
            <a:r>
              <a:rPr lang="en-US" sz="3500" b="1" dirty="0" smtClean="0">
                <a:latin typeface="Arial"/>
                <a:cs typeface="Arial"/>
              </a:rPr>
              <a:t>and </a:t>
            </a:r>
            <a:r>
              <a:rPr lang="en-US" sz="3500" b="1" dirty="0">
                <a:latin typeface="Arial"/>
                <a:cs typeface="Arial"/>
              </a:rPr>
              <a:t>Training</a:t>
            </a:r>
          </a:p>
          <a:p>
            <a:endParaRPr lang="en-US" dirty="0"/>
          </a:p>
        </p:txBody>
      </p:sp>
      <p:sp>
        <p:nvSpPr>
          <p:cNvPr id="2" name="Title 1"/>
          <p:cNvSpPr>
            <a:spLocks noGrp="1"/>
          </p:cNvSpPr>
          <p:nvPr>
            <p:ph type="ctrTitle"/>
          </p:nvPr>
        </p:nvSpPr>
        <p:spPr>
          <a:xfrm>
            <a:off x="960456" y="555625"/>
            <a:ext cx="2833669" cy="3381375"/>
          </a:xfrm>
        </p:spPr>
        <p:txBody>
          <a:bodyPr/>
          <a:lstStyle/>
          <a:p>
            <a:pPr marL="182880" indent="0">
              <a:buNone/>
            </a:pPr>
            <a:r>
              <a:rPr lang="en-US" sz="3600" dirty="0">
                <a:solidFill>
                  <a:schemeClr val="tx1"/>
                </a:solidFill>
                <a:effectLst/>
                <a:latin typeface="Arial"/>
                <a:cs typeface="Arial"/>
              </a:rPr>
              <a:t>ACT </a:t>
            </a:r>
            <a:r>
              <a:rPr lang="en-US" sz="3600" dirty="0" smtClean="0">
                <a:solidFill>
                  <a:schemeClr val="tx1"/>
                </a:solidFill>
                <a:effectLst/>
                <a:latin typeface="Arial"/>
                <a:cs typeface="Arial"/>
              </a:rPr>
              <a:t/>
            </a:r>
            <a:br>
              <a:rPr lang="en-US" sz="3600" dirty="0" smtClean="0">
                <a:solidFill>
                  <a:schemeClr val="tx1"/>
                </a:solidFill>
                <a:effectLst/>
                <a:latin typeface="Arial"/>
                <a:cs typeface="Arial"/>
              </a:rPr>
            </a:br>
            <a:r>
              <a:rPr lang="en-US" sz="3600" dirty="0" smtClean="0">
                <a:solidFill>
                  <a:schemeClr val="tx1"/>
                </a:solidFill>
                <a:effectLst/>
                <a:latin typeface="Arial"/>
                <a:cs typeface="Arial"/>
              </a:rPr>
              <a:t>in </a:t>
            </a:r>
            <a:r>
              <a:rPr lang="en-US" sz="3600" dirty="0">
                <a:solidFill>
                  <a:schemeClr val="tx1"/>
                </a:solidFill>
                <a:effectLst/>
                <a:latin typeface="Arial"/>
                <a:cs typeface="Arial"/>
              </a:rPr>
              <a:t>Primary Care </a:t>
            </a:r>
            <a:r>
              <a:rPr lang="en-US" sz="3600" dirty="0" smtClean="0">
                <a:solidFill>
                  <a:schemeClr val="tx1"/>
                </a:solidFill>
                <a:effectLst/>
                <a:latin typeface="Arial"/>
                <a:cs typeface="Arial"/>
              </a:rPr>
              <a:t>Medicine </a:t>
            </a:r>
            <a:r>
              <a:rPr lang="en-US" sz="3600" dirty="0" smtClean="0">
                <a:effectLst/>
              </a:rPr>
              <a:t/>
            </a:r>
            <a:br>
              <a:rPr lang="en-US" sz="3600" dirty="0" smtClean="0">
                <a:effectLst/>
              </a:rPr>
            </a:br>
            <a:endParaRPr lang="en-US" sz="3600" dirty="0"/>
          </a:p>
        </p:txBody>
      </p:sp>
      <p:pic>
        <p:nvPicPr>
          <p:cNvPr id="4" name="Picture 3" descr="Heart and ste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6100" y="904875"/>
            <a:ext cx="3676650" cy="3676650"/>
          </a:xfrm>
          <a:prstGeom prst="rect">
            <a:avLst/>
          </a:prstGeom>
        </p:spPr>
      </p:pic>
      <p:sp>
        <p:nvSpPr>
          <p:cNvPr id="5" name="Slide Number Placeholder 4"/>
          <p:cNvSpPr>
            <a:spLocks noGrp="1"/>
          </p:cNvSpPr>
          <p:nvPr>
            <p:ph type="sldNum" sz="quarter" idx="12"/>
          </p:nvPr>
        </p:nvSpPr>
        <p:spPr/>
        <p:txBody>
          <a:bodyPr/>
          <a:lstStyle/>
          <a:p>
            <a:fld id="{1848F88A-6C55-334E-93A6-0C81986F3168}" type="slidenum">
              <a:rPr lang="en-US" smtClean="0"/>
              <a:t>1</a:t>
            </a:fld>
            <a:endParaRPr lang="en-US"/>
          </a:p>
        </p:txBody>
      </p:sp>
    </p:spTree>
    <p:extLst>
      <p:ext uri="{BB962C8B-B14F-4D97-AF65-F5344CB8AC3E}">
        <p14:creationId xmlns:p14="http://schemas.microsoft.com/office/powerpoint/2010/main" val="3018834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25500" y="1190625"/>
            <a:ext cx="7429500" cy="4613293"/>
          </a:xfrm>
          <a:prstGeom prst="rect">
            <a:avLst/>
          </a:prstGeom>
        </p:spPr>
        <p:txBody>
          <a:bodyPr>
            <a:noAutofit/>
          </a:bodyPr>
          <a:lstStyle/>
          <a:p>
            <a:pPr>
              <a:lnSpc>
                <a:spcPct val="130000"/>
              </a:lnSpc>
            </a:pPr>
            <a:r>
              <a:rPr lang="en-US" sz="2400" dirty="0" smtClean="0">
                <a:latin typeface="Arial"/>
                <a:cs typeface="Arial"/>
              </a:rPr>
              <a:t>Maladaptive behaviors are learned and maintained by external and internal contextual factors</a:t>
            </a:r>
          </a:p>
          <a:p>
            <a:pPr>
              <a:lnSpc>
                <a:spcPct val="130000"/>
              </a:lnSpc>
            </a:pPr>
            <a:r>
              <a:rPr lang="en-US" sz="2400" dirty="0">
                <a:latin typeface="Arial"/>
                <a:ea typeface="MS PGothic" charset="0"/>
                <a:cs typeface="Arial"/>
              </a:rPr>
              <a:t>Self </a:t>
            </a:r>
            <a:r>
              <a:rPr lang="ja-JP" altLang="en-US" sz="2400" dirty="0">
                <a:latin typeface="Arial"/>
                <a:ea typeface="ヒラギノ角ゴ ProN W3" charset="0"/>
                <a:cs typeface="Arial"/>
              </a:rPr>
              <a:t>“</a:t>
            </a:r>
            <a:r>
              <a:rPr lang="en-US" altLang="ja-JP" sz="2400" dirty="0">
                <a:latin typeface="Arial"/>
                <a:ea typeface="MS PGothic" charset="0"/>
                <a:cs typeface="Arial"/>
              </a:rPr>
              <a:t>as perspective</a:t>
            </a:r>
            <a:r>
              <a:rPr lang="ja-JP" altLang="en-US" sz="2400" dirty="0">
                <a:latin typeface="Arial"/>
                <a:ea typeface="ヒラギノ角ゴ ProN W3" charset="0"/>
                <a:cs typeface="Arial"/>
              </a:rPr>
              <a:t>”</a:t>
            </a:r>
            <a:r>
              <a:rPr lang="en-US" altLang="ja-JP" sz="2400" dirty="0">
                <a:latin typeface="Arial"/>
                <a:ea typeface="MS PGothic" charset="0"/>
                <a:cs typeface="Arial"/>
              </a:rPr>
              <a:t> is a separate and powerful context for behavior </a:t>
            </a:r>
            <a:r>
              <a:rPr lang="en-US" altLang="ja-JP" sz="2400" dirty="0" smtClean="0">
                <a:latin typeface="Arial"/>
                <a:ea typeface="MS PGothic" charset="0"/>
                <a:cs typeface="Arial"/>
              </a:rPr>
              <a:t>change</a:t>
            </a:r>
          </a:p>
          <a:p>
            <a:pPr>
              <a:lnSpc>
                <a:spcPct val="130000"/>
              </a:lnSpc>
            </a:pPr>
            <a:r>
              <a:rPr lang="en-US" sz="2400" dirty="0" smtClean="0">
                <a:latin typeface="Arial"/>
                <a:ea typeface="MS PGothic" charset="0"/>
                <a:cs typeface="Arial"/>
              </a:rPr>
              <a:t>Values connection catalyze appetitive control</a:t>
            </a:r>
            <a:endParaRPr lang="en-US" sz="2400" dirty="0">
              <a:latin typeface="Arial"/>
              <a:cs typeface="Arial"/>
            </a:endParaRPr>
          </a:p>
          <a:p>
            <a:pPr>
              <a:lnSpc>
                <a:spcPct val="130000"/>
              </a:lnSpc>
            </a:pPr>
            <a:r>
              <a:rPr lang="en-US" sz="2400" dirty="0" smtClean="0">
                <a:latin typeface="Arial"/>
                <a:cs typeface="Arial"/>
              </a:rPr>
              <a:t>Many maladaptive behaviors occur as a result of skill deficits</a:t>
            </a:r>
          </a:p>
          <a:p>
            <a:pPr>
              <a:lnSpc>
                <a:spcPct val="130000"/>
              </a:lnSpc>
            </a:pPr>
            <a:r>
              <a:rPr lang="en-US" sz="2400" dirty="0" smtClean="0">
                <a:latin typeface="Arial"/>
                <a:cs typeface="Arial"/>
              </a:rPr>
              <a:t>Direct behavior change is the most powerful form of human learning</a:t>
            </a:r>
            <a:endParaRPr lang="en-US" sz="2400" dirty="0">
              <a:latin typeface="Arial"/>
              <a:cs typeface="Arial"/>
            </a:endParaRPr>
          </a:p>
        </p:txBody>
      </p:sp>
      <p:sp>
        <p:nvSpPr>
          <p:cNvPr id="2" name="Slide Number Placeholder 1"/>
          <p:cNvSpPr>
            <a:spLocks noGrp="1"/>
          </p:cNvSpPr>
          <p:nvPr>
            <p:ph type="sldNum" sz="quarter" idx="12"/>
          </p:nvPr>
        </p:nvSpPr>
        <p:spPr/>
        <p:txBody>
          <a:bodyPr/>
          <a:lstStyle/>
          <a:p>
            <a:fld id="{1848F88A-6C55-334E-93A6-0C81986F3168}" type="slidenum">
              <a:rPr lang="en-US" smtClean="0"/>
              <a:t>10</a:t>
            </a:fld>
            <a:endParaRPr lang="en-US"/>
          </a:p>
        </p:txBody>
      </p:sp>
    </p:spTree>
    <p:extLst>
      <p:ext uri="{BB962C8B-B14F-4D97-AF65-F5344CB8AC3E}">
        <p14:creationId xmlns:p14="http://schemas.microsoft.com/office/powerpoint/2010/main" val="41763653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rbrb_2750.png"/>
          <p:cNvPicPr>
            <a:picLocks noGrp="1" noChangeAspect="1"/>
          </p:cNvPicPr>
          <p:nvPr>
            <p:ph sz="quarter" idx="14"/>
          </p:nvPr>
        </p:nvPicPr>
        <p:blipFill>
          <a:blip r:embed="rId3">
            <a:extLst>
              <a:ext uri="{28A0092B-C50C-407E-A947-70E740481C1C}">
                <a14:useLocalDpi xmlns:a14="http://schemas.microsoft.com/office/drawing/2010/main" val="0"/>
              </a:ext>
            </a:extLst>
          </a:blip>
          <a:srcRect l="-5539" r="-5539"/>
          <a:stretch>
            <a:fillRect/>
          </a:stretch>
        </p:blipFill>
        <p:spPr/>
      </p:pic>
      <p:sp>
        <p:nvSpPr>
          <p:cNvPr id="6" name="TextBox 5"/>
          <p:cNvSpPr txBox="1"/>
          <p:nvPr/>
        </p:nvSpPr>
        <p:spPr>
          <a:xfrm>
            <a:off x="1666875" y="4638675"/>
            <a:ext cx="5937249" cy="1835887"/>
          </a:xfrm>
          <a:prstGeom prst="rect">
            <a:avLst/>
          </a:prstGeom>
          <a:noFill/>
        </p:spPr>
        <p:txBody>
          <a:bodyPr wrap="square" rtlCol="0">
            <a:spAutoFit/>
          </a:bodyPr>
          <a:lstStyle/>
          <a:p>
            <a:pPr>
              <a:lnSpc>
                <a:spcPct val="130000"/>
              </a:lnSpc>
            </a:pPr>
            <a:r>
              <a:rPr lang="en-US" sz="2200" b="1" dirty="0" smtClean="0">
                <a:solidFill>
                  <a:srgbClr val="FF0000"/>
                </a:solidFill>
              </a:rPr>
              <a:t>Functioning and symptoms improve</a:t>
            </a:r>
          </a:p>
          <a:p>
            <a:pPr>
              <a:lnSpc>
                <a:spcPct val="130000"/>
              </a:lnSpc>
            </a:pPr>
            <a:r>
              <a:rPr lang="en-US" sz="2200" b="1" dirty="0" smtClean="0">
                <a:solidFill>
                  <a:srgbClr val="FF0000"/>
                </a:solidFill>
              </a:rPr>
              <a:t>     Rates </a:t>
            </a:r>
            <a:r>
              <a:rPr lang="en-US" sz="2200" b="1" dirty="0">
                <a:solidFill>
                  <a:srgbClr val="FF0000"/>
                </a:solidFill>
              </a:rPr>
              <a:t>of using coping skills improve</a:t>
            </a:r>
          </a:p>
          <a:p>
            <a:pPr>
              <a:lnSpc>
                <a:spcPct val="130000"/>
              </a:lnSpc>
            </a:pPr>
            <a:r>
              <a:rPr lang="en-US" sz="2200" b="1" dirty="0" smtClean="0">
                <a:solidFill>
                  <a:srgbClr val="FF0000"/>
                </a:solidFill>
              </a:rPr>
              <a:t>          Stable gains over 2 year period</a:t>
            </a:r>
          </a:p>
          <a:p>
            <a:pPr>
              <a:lnSpc>
                <a:spcPct val="130000"/>
              </a:lnSpc>
            </a:pPr>
            <a:r>
              <a:rPr lang="en-US" sz="2200" b="1" dirty="0" smtClean="0">
                <a:solidFill>
                  <a:srgbClr val="FF0000"/>
                </a:solidFill>
              </a:rPr>
              <a:t>               Better social integration</a:t>
            </a:r>
            <a:endParaRPr lang="en-US" sz="2200" b="1" dirty="0">
              <a:solidFill>
                <a:srgbClr val="FF0000"/>
              </a:solidFill>
            </a:endParaRPr>
          </a:p>
        </p:txBody>
      </p:sp>
      <p:pic>
        <p:nvPicPr>
          <p:cNvPr id="10" name="Content Placeholder 9" descr="73329588.png"/>
          <p:cNvPicPr>
            <a:picLocks noGrp="1" noChangeAspect="1"/>
          </p:cNvPicPr>
          <p:nvPr>
            <p:ph sz="quarter" idx="13"/>
          </p:nvPr>
        </p:nvPicPr>
        <p:blipFill>
          <a:blip r:embed="rId4">
            <a:extLst>
              <a:ext uri="{28A0092B-C50C-407E-A947-70E740481C1C}">
                <a14:useLocalDpi xmlns:a14="http://schemas.microsoft.com/office/drawing/2010/main" val="0"/>
              </a:ext>
            </a:extLst>
          </a:blip>
          <a:srcRect l="-68319" r="-68319"/>
          <a:stretch>
            <a:fillRect/>
          </a:stretch>
        </p:blipFill>
        <p:spPr/>
      </p:pic>
      <p:sp>
        <p:nvSpPr>
          <p:cNvPr id="11" name="Cloud Callout 10"/>
          <p:cNvSpPr/>
          <p:nvPr/>
        </p:nvSpPr>
        <p:spPr>
          <a:xfrm>
            <a:off x="624138" y="196782"/>
            <a:ext cx="1755441" cy="828843"/>
          </a:xfrm>
          <a:prstGeom prst="cloudCallout">
            <a:avLst>
              <a:gd name="adj1" fmla="val 45296"/>
              <a:gd name="adj2" fmla="val 399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PCBH Works!</a:t>
            </a:r>
            <a:endParaRPr lang="en-US" dirty="0"/>
          </a:p>
        </p:txBody>
      </p:sp>
      <p:sp>
        <p:nvSpPr>
          <p:cNvPr id="2" name="Slide Number Placeholder 1"/>
          <p:cNvSpPr>
            <a:spLocks noGrp="1"/>
          </p:cNvSpPr>
          <p:nvPr>
            <p:ph type="sldNum" sz="quarter" idx="12"/>
          </p:nvPr>
        </p:nvSpPr>
        <p:spPr/>
        <p:txBody>
          <a:bodyPr/>
          <a:lstStyle/>
          <a:p>
            <a:fld id="{1848F88A-6C55-334E-93A6-0C81986F3168}" type="slidenum">
              <a:rPr lang="en-US" smtClean="0"/>
              <a:t>11</a:t>
            </a:fld>
            <a:endParaRPr lang="en-US"/>
          </a:p>
        </p:txBody>
      </p:sp>
    </p:spTree>
    <p:extLst>
      <p:ext uri="{BB962C8B-B14F-4D97-AF65-F5344CB8AC3E}">
        <p14:creationId xmlns:p14="http://schemas.microsoft.com/office/powerpoint/2010/main" val="2156773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1625" y="1209675"/>
            <a:ext cx="8842375" cy="4555606"/>
          </a:xfrm>
          <a:prstGeom prst="rect">
            <a:avLst/>
          </a:prstGeom>
          <a:noFill/>
        </p:spPr>
        <p:txBody>
          <a:bodyPr wrap="square" rtlCol="0">
            <a:spAutoFit/>
          </a:bodyPr>
          <a:lstStyle/>
          <a:p>
            <a:pPr>
              <a:lnSpc>
                <a:spcPct val="110000"/>
              </a:lnSpc>
            </a:pPr>
            <a:r>
              <a:rPr lang="en-US" sz="2200" dirty="0">
                <a:latin typeface="Arial"/>
                <a:cs typeface="Arial"/>
              </a:rPr>
              <a:t>Better </a:t>
            </a:r>
            <a:r>
              <a:rPr lang="en-US" sz="2200" dirty="0">
                <a:solidFill>
                  <a:srgbClr val="FF0000"/>
                </a:solidFill>
                <a:latin typeface="Arial"/>
                <a:cs typeface="Arial"/>
              </a:rPr>
              <a:t>diabetes</a:t>
            </a:r>
            <a:r>
              <a:rPr lang="en-US" sz="2200" dirty="0">
                <a:latin typeface="Arial"/>
                <a:cs typeface="Arial"/>
              </a:rPr>
              <a:t> management and significant improvement in</a:t>
            </a:r>
          </a:p>
          <a:p>
            <a:pPr>
              <a:lnSpc>
                <a:spcPct val="110000"/>
              </a:lnSpc>
            </a:pPr>
            <a:r>
              <a:rPr lang="en-US" sz="2200" dirty="0">
                <a:latin typeface="Arial"/>
                <a:cs typeface="Arial"/>
              </a:rPr>
              <a:t>Hemoglobin A1C </a:t>
            </a:r>
            <a:r>
              <a:rPr lang="en-US" sz="2200" dirty="0" smtClean="0">
                <a:latin typeface="Arial"/>
                <a:cs typeface="Arial"/>
              </a:rPr>
              <a:t>(</a:t>
            </a:r>
            <a:r>
              <a:rPr lang="en-US" sz="2200" dirty="0">
                <a:latin typeface="Arial"/>
                <a:cs typeface="Arial"/>
              </a:rPr>
              <a:t>Gregg, et al, 2007</a:t>
            </a:r>
            <a:r>
              <a:rPr lang="en-US" sz="2200" dirty="0" smtClean="0">
                <a:latin typeface="Arial"/>
                <a:cs typeface="Arial"/>
              </a:rPr>
              <a:t>)</a:t>
            </a:r>
            <a:endParaRPr lang="en-US" sz="2200" dirty="0">
              <a:latin typeface="Arial"/>
              <a:cs typeface="Arial"/>
            </a:endParaRPr>
          </a:p>
          <a:p>
            <a:pPr>
              <a:lnSpc>
                <a:spcPct val="110000"/>
              </a:lnSpc>
            </a:pPr>
            <a:r>
              <a:rPr lang="en-US" sz="2200" dirty="0" smtClean="0">
                <a:latin typeface="Arial"/>
                <a:cs typeface="Arial"/>
              </a:rPr>
              <a:t>Improved </a:t>
            </a:r>
            <a:r>
              <a:rPr lang="en-US" sz="2200" dirty="0">
                <a:latin typeface="Arial"/>
                <a:cs typeface="Arial"/>
              </a:rPr>
              <a:t>rates of </a:t>
            </a:r>
            <a:r>
              <a:rPr lang="en-US" sz="2200" dirty="0">
                <a:solidFill>
                  <a:srgbClr val="FF0000"/>
                </a:solidFill>
                <a:latin typeface="Arial"/>
                <a:cs typeface="Arial"/>
              </a:rPr>
              <a:t>smoking</a:t>
            </a:r>
            <a:r>
              <a:rPr lang="en-US" sz="2200" dirty="0">
                <a:latin typeface="Arial"/>
                <a:cs typeface="Arial"/>
              </a:rPr>
              <a:t> cessation (Gifford, et al., 2004)</a:t>
            </a:r>
          </a:p>
          <a:p>
            <a:pPr>
              <a:lnSpc>
                <a:spcPct val="110000"/>
              </a:lnSpc>
            </a:pPr>
            <a:r>
              <a:rPr lang="en-US" sz="2200" dirty="0" smtClean="0">
                <a:solidFill>
                  <a:srgbClr val="FF0000"/>
                </a:solidFill>
                <a:latin typeface="Arial"/>
                <a:cs typeface="Arial"/>
              </a:rPr>
              <a:t>Chronic pain </a:t>
            </a:r>
            <a:r>
              <a:rPr lang="en-US" sz="2200" dirty="0">
                <a:latin typeface="Arial"/>
                <a:cs typeface="Arial"/>
              </a:rPr>
              <a:t>and disability </a:t>
            </a:r>
            <a:r>
              <a:rPr lang="en-US" sz="2200" dirty="0" smtClean="0">
                <a:latin typeface="Arial"/>
                <a:cs typeface="Arial"/>
              </a:rPr>
              <a:t>behavior improvements</a:t>
            </a:r>
            <a:endParaRPr lang="en-US" sz="2200" dirty="0">
              <a:latin typeface="Arial"/>
              <a:cs typeface="Arial"/>
            </a:endParaRPr>
          </a:p>
          <a:p>
            <a:pPr>
              <a:lnSpc>
                <a:spcPct val="110000"/>
              </a:lnSpc>
            </a:pPr>
            <a:r>
              <a:rPr lang="en-US" sz="2200" dirty="0">
                <a:latin typeface="Arial"/>
                <a:cs typeface="Arial"/>
              </a:rPr>
              <a:t>(McCracken et al., 2004)</a:t>
            </a:r>
          </a:p>
          <a:p>
            <a:pPr>
              <a:lnSpc>
                <a:spcPct val="110000"/>
              </a:lnSpc>
            </a:pPr>
            <a:r>
              <a:rPr lang="en-US" sz="2200" dirty="0" smtClean="0">
                <a:latin typeface="Arial"/>
                <a:cs typeface="Arial"/>
              </a:rPr>
              <a:t>Reduced </a:t>
            </a:r>
            <a:r>
              <a:rPr lang="en-US" sz="2200" dirty="0" smtClean="0">
                <a:solidFill>
                  <a:srgbClr val="FF0000"/>
                </a:solidFill>
                <a:latin typeface="Arial"/>
                <a:cs typeface="Arial"/>
              </a:rPr>
              <a:t>seizures</a:t>
            </a:r>
            <a:r>
              <a:rPr lang="en-US" sz="2200" dirty="0" smtClean="0">
                <a:latin typeface="Arial"/>
                <a:cs typeface="Arial"/>
              </a:rPr>
              <a:t> </a:t>
            </a:r>
            <a:r>
              <a:rPr lang="en-US" sz="2200" dirty="0">
                <a:latin typeface="Arial"/>
                <a:cs typeface="Arial"/>
              </a:rPr>
              <a:t>and improved QOL </a:t>
            </a:r>
            <a:r>
              <a:rPr lang="en-US" sz="2200" dirty="0" smtClean="0">
                <a:latin typeface="Arial"/>
                <a:cs typeface="Arial"/>
              </a:rPr>
              <a:t>(</a:t>
            </a:r>
            <a:r>
              <a:rPr lang="en-US" sz="2200" dirty="0">
                <a:latin typeface="Arial"/>
                <a:cs typeface="Arial"/>
              </a:rPr>
              <a:t>Lundgren, et al., 2008</a:t>
            </a:r>
            <a:r>
              <a:rPr lang="en-US" sz="2200" dirty="0" smtClean="0">
                <a:latin typeface="Arial"/>
                <a:cs typeface="Arial"/>
              </a:rPr>
              <a:t>)</a:t>
            </a:r>
            <a:endParaRPr lang="en-US" sz="2200" dirty="0">
              <a:latin typeface="Arial"/>
              <a:cs typeface="Arial"/>
            </a:endParaRPr>
          </a:p>
          <a:p>
            <a:pPr>
              <a:lnSpc>
                <a:spcPct val="110000"/>
              </a:lnSpc>
            </a:pPr>
            <a:r>
              <a:rPr lang="en-US" sz="2200" dirty="0" smtClean="0">
                <a:solidFill>
                  <a:srgbClr val="FF0000"/>
                </a:solidFill>
                <a:latin typeface="Arial"/>
                <a:cs typeface="Arial"/>
              </a:rPr>
              <a:t>Depressed</a:t>
            </a:r>
            <a:r>
              <a:rPr lang="en-US" sz="2200" dirty="0" smtClean="0">
                <a:latin typeface="Arial"/>
                <a:cs typeface="Arial"/>
              </a:rPr>
              <a:t> patients </a:t>
            </a:r>
            <a:r>
              <a:rPr lang="en-US" sz="2200" dirty="0">
                <a:latin typeface="Arial"/>
                <a:cs typeface="Arial"/>
              </a:rPr>
              <a:t>(</a:t>
            </a:r>
            <a:r>
              <a:rPr lang="en-US" sz="2200" dirty="0" err="1">
                <a:latin typeface="Arial"/>
                <a:cs typeface="Arial"/>
              </a:rPr>
              <a:t>Zettle</a:t>
            </a:r>
            <a:r>
              <a:rPr lang="en-US" sz="2200" dirty="0">
                <a:latin typeface="Arial"/>
                <a:cs typeface="Arial"/>
              </a:rPr>
              <a:t> &amp; Hayes, 1986) and</a:t>
            </a:r>
          </a:p>
          <a:p>
            <a:pPr>
              <a:lnSpc>
                <a:spcPct val="110000"/>
              </a:lnSpc>
            </a:pPr>
            <a:r>
              <a:rPr lang="en-US" sz="2200" dirty="0" err="1">
                <a:solidFill>
                  <a:srgbClr val="FF0000"/>
                </a:solidFill>
                <a:latin typeface="Arial"/>
                <a:cs typeface="Arial"/>
              </a:rPr>
              <a:t>polysubstance</a:t>
            </a:r>
            <a:r>
              <a:rPr lang="en-US" sz="2200" dirty="0">
                <a:solidFill>
                  <a:srgbClr val="FF0000"/>
                </a:solidFill>
                <a:latin typeface="Arial"/>
                <a:cs typeface="Arial"/>
              </a:rPr>
              <a:t> abusing </a:t>
            </a:r>
            <a:r>
              <a:rPr lang="en-US" sz="2200" dirty="0">
                <a:latin typeface="Arial"/>
                <a:cs typeface="Arial"/>
              </a:rPr>
              <a:t>methadone-maintained opiate addicts (Hayes</a:t>
            </a:r>
            <a:r>
              <a:rPr lang="en-US" sz="2200" dirty="0" smtClean="0">
                <a:latin typeface="Arial"/>
                <a:cs typeface="Arial"/>
              </a:rPr>
              <a:t>, </a:t>
            </a:r>
            <a:r>
              <a:rPr lang="da-DK" sz="2200" dirty="0" smtClean="0">
                <a:latin typeface="Arial"/>
                <a:cs typeface="Arial"/>
              </a:rPr>
              <a:t>et </a:t>
            </a:r>
            <a:r>
              <a:rPr lang="da-DK" sz="2200" dirty="0">
                <a:latin typeface="Arial"/>
                <a:cs typeface="Arial"/>
              </a:rPr>
              <a:t>al., 2004</a:t>
            </a:r>
            <a:r>
              <a:rPr lang="da-DK" sz="2200" dirty="0" smtClean="0">
                <a:latin typeface="Arial"/>
                <a:cs typeface="Arial"/>
              </a:rPr>
              <a:t>)</a:t>
            </a:r>
            <a:endParaRPr lang="da-DK" sz="2200" dirty="0">
              <a:latin typeface="Arial"/>
              <a:cs typeface="Arial"/>
            </a:endParaRPr>
          </a:p>
          <a:p>
            <a:pPr>
              <a:lnSpc>
                <a:spcPct val="110000"/>
              </a:lnSpc>
            </a:pPr>
            <a:r>
              <a:rPr lang="da-DK" sz="2200" dirty="0" err="1" smtClean="0">
                <a:latin typeface="Arial"/>
                <a:cs typeface="Arial"/>
              </a:rPr>
              <a:t>Better</a:t>
            </a:r>
            <a:r>
              <a:rPr lang="da-DK" sz="2200" dirty="0" smtClean="0">
                <a:latin typeface="Arial"/>
                <a:cs typeface="Arial"/>
              </a:rPr>
              <a:t> </a:t>
            </a:r>
            <a:r>
              <a:rPr lang="da-DK" sz="2200" dirty="0" err="1">
                <a:latin typeface="Arial"/>
                <a:cs typeface="Arial"/>
              </a:rPr>
              <a:t>than</a:t>
            </a:r>
            <a:r>
              <a:rPr lang="da-DK" sz="2200" dirty="0">
                <a:latin typeface="Arial"/>
                <a:cs typeface="Arial"/>
              </a:rPr>
              <a:t> </a:t>
            </a:r>
            <a:r>
              <a:rPr lang="da-DK" sz="2200" dirty="0" err="1">
                <a:latin typeface="Arial"/>
                <a:cs typeface="Arial"/>
              </a:rPr>
              <a:t>usual</a:t>
            </a:r>
            <a:r>
              <a:rPr lang="da-DK" sz="2200" dirty="0">
                <a:latin typeface="Arial"/>
                <a:cs typeface="Arial"/>
              </a:rPr>
              <a:t> </a:t>
            </a:r>
            <a:r>
              <a:rPr lang="da-DK" sz="2200" dirty="0" err="1">
                <a:latin typeface="Arial"/>
                <a:cs typeface="Arial"/>
              </a:rPr>
              <a:t>care</a:t>
            </a:r>
            <a:r>
              <a:rPr lang="da-DK" sz="2200" dirty="0">
                <a:latin typeface="Arial"/>
                <a:cs typeface="Arial"/>
              </a:rPr>
              <a:t> or waiting lists and as </a:t>
            </a:r>
            <a:r>
              <a:rPr lang="da-DK" sz="2200" dirty="0" err="1">
                <a:latin typeface="Arial"/>
                <a:cs typeface="Arial"/>
              </a:rPr>
              <a:t>effective</a:t>
            </a:r>
            <a:r>
              <a:rPr lang="da-DK" sz="2200" dirty="0">
                <a:latin typeface="Arial"/>
                <a:cs typeface="Arial"/>
              </a:rPr>
              <a:t> </a:t>
            </a:r>
            <a:r>
              <a:rPr lang="da-DK" sz="2200" dirty="0" smtClean="0">
                <a:latin typeface="Arial"/>
                <a:cs typeface="Arial"/>
              </a:rPr>
              <a:t>as CB or </a:t>
            </a:r>
            <a:r>
              <a:rPr lang="da-DK" sz="2200" dirty="0">
                <a:latin typeface="Arial"/>
                <a:cs typeface="Arial"/>
              </a:rPr>
              <a:t> </a:t>
            </a:r>
            <a:r>
              <a:rPr lang="da-DK" sz="2200" dirty="0" err="1">
                <a:latin typeface="Arial"/>
                <a:cs typeface="Arial"/>
              </a:rPr>
              <a:t>other</a:t>
            </a:r>
            <a:r>
              <a:rPr lang="da-DK" sz="2200" dirty="0">
                <a:latin typeface="Arial"/>
                <a:cs typeface="Arial"/>
              </a:rPr>
              <a:t> </a:t>
            </a:r>
            <a:r>
              <a:rPr lang="da-DK" sz="2200" dirty="0" err="1" smtClean="0">
                <a:latin typeface="Arial"/>
                <a:cs typeface="Arial"/>
              </a:rPr>
              <a:t>psychotherapies</a:t>
            </a:r>
            <a:r>
              <a:rPr lang="da-DK" sz="2200" dirty="0" smtClean="0">
                <a:latin typeface="Arial"/>
                <a:cs typeface="Arial"/>
              </a:rPr>
              <a:t> </a:t>
            </a:r>
            <a:r>
              <a:rPr lang="da-DK" sz="2200" dirty="0">
                <a:latin typeface="Arial"/>
                <a:cs typeface="Arial"/>
              </a:rPr>
              <a:t>in </a:t>
            </a:r>
            <a:r>
              <a:rPr lang="da-DK" sz="2200" dirty="0" err="1">
                <a:latin typeface="Arial"/>
                <a:cs typeface="Arial"/>
              </a:rPr>
              <a:t>tx</a:t>
            </a:r>
            <a:r>
              <a:rPr lang="da-DK" sz="2200" dirty="0">
                <a:latin typeface="Arial"/>
                <a:cs typeface="Arial"/>
              </a:rPr>
              <a:t> of </a:t>
            </a:r>
            <a:r>
              <a:rPr lang="da-DK" sz="2200" dirty="0" err="1">
                <a:latin typeface="Arial"/>
                <a:cs typeface="Arial"/>
              </a:rPr>
              <a:t>many</a:t>
            </a:r>
            <a:r>
              <a:rPr lang="da-DK" sz="2200" dirty="0">
                <a:latin typeface="Arial"/>
                <a:cs typeface="Arial"/>
              </a:rPr>
              <a:t> </a:t>
            </a:r>
            <a:r>
              <a:rPr lang="da-DK" sz="2200" dirty="0" err="1">
                <a:latin typeface="Arial"/>
                <a:cs typeface="Arial"/>
              </a:rPr>
              <a:t>traditional</a:t>
            </a:r>
            <a:r>
              <a:rPr lang="da-DK" sz="2200" dirty="0">
                <a:latin typeface="Arial"/>
                <a:cs typeface="Arial"/>
              </a:rPr>
              <a:t> mental </a:t>
            </a:r>
            <a:r>
              <a:rPr lang="da-DK" sz="2200" dirty="0" err="1">
                <a:latin typeface="Arial"/>
                <a:cs typeface="Arial"/>
              </a:rPr>
              <a:t>health</a:t>
            </a:r>
            <a:r>
              <a:rPr lang="da-DK" sz="2200" dirty="0">
                <a:latin typeface="Arial"/>
                <a:cs typeface="Arial"/>
              </a:rPr>
              <a:t> </a:t>
            </a:r>
            <a:r>
              <a:rPr lang="da-DK" sz="2200" dirty="0" smtClean="0">
                <a:latin typeface="Arial"/>
                <a:cs typeface="Arial"/>
              </a:rPr>
              <a:t>(</a:t>
            </a:r>
            <a:r>
              <a:rPr lang="da-DK" sz="2200" dirty="0">
                <a:latin typeface="Arial"/>
                <a:cs typeface="Arial"/>
              </a:rPr>
              <a:t>Powers, et al, 2009), </a:t>
            </a:r>
            <a:r>
              <a:rPr lang="da-DK" sz="2200" dirty="0" err="1" smtClean="0">
                <a:latin typeface="Arial"/>
                <a:cs typeface="Arial"/>
              </a:rPr>
              <a:t>including</a:t>
            </a:r>
            <a:r>
              <a:rPr lang="da-DK" sz="2200" dirty="0" smtClean="0">
                <a:solidFill>
                  <a:srgbClr val="FF0000"/>
                </a:solidFill>
                <a:latin typeface="Arial"/>
                <a:cs typeface="Arial"/>
              </a:rPr>
              <a:t> </a:t>
            </a:r>
            <a:r>
              <a:rPr lang="da-DK" sz="2200" dirty="0" err="1" smtClean="0">
                <a:solidFill>
                  <a:srgbClr val="FF0000"/>
                </a:solidFill>
                <a:latin typeface="Arial"/>
                <a:cs typeface="Arial"/>
              </a:rPr>
              <a:t>anxiety</a:t>
            </a:r>
            <a:r>
              <a:rPr lang="da-DK" sz="2200" dirty="0" smtClean="0">
                <a:solidFill>
                  <a:srgbClr val="FF0000"/>
                </a:solidFill>
                <a:latin typeface="Arial"/>
                <a:cs typeface="Arial"/>
              </a:rPr>
              <a:t> </a:t>
            </a:r>
            <a:r>
              <a:rPr lang="da-DK" sz="2200" dirty="0">
                <a:latin typeface="Arial"/>
                <a:cs typeface="Arial"/>
              </a:rPr>
              <a:t>(Hayes, et al, 2006</a:t>
            </a:r>
            <a:r>
              <a:rPr lang="da-DK" sz="2200" dirty="0" smtClean="0">
                <a:latin typeface="Arial"/>
                <a:cs typeface="Arial"/>
              </a:rPr>
              <a:t>)</a:t>
            </a:r>
            <a:endParaRPr lang="en-US" sz="2200" dirty="0">
              <a:solidFill>
                <a:srgbClr val="FF0000"/>
              </a:solidFill>
              <a:latin typeface="Arial"/>
              <a:cs typeface="Arial"/>
            </a:endParaRPr>
          </a:p>
        </p:txBody>
      </p:sp>
      <p:sp>
        <p:nvSpPr>
          <p:cNvPr id="11" name="Cloud Callout 10"/>
          <p:cNvSpPr/>
          <p:nvPr/>
        </p:nvSpPr>
        <p:spPr>
          <a:xfrm>
            <a:off x="624138" y="196782"/>
            <a:ext cx="1755441" cy="828843"/>
          </a:xfrm>
          <a:prstGeom prst="cloudCallout">
            <a:avLst>
              <a:gd name="adj1" fmla="val 45296"/>
              <a:gd name="adj2" fmla="val 399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ACT Evidence</a:t>
            </a:r>
            <a:endParaRPr lang="en-US" dirty="0"/>
          </a:p>
        </p:txBody>
      </p:sp>
      <p:pic>
        <p:nvPicPr>
          <p:cNvPr id="8" name="Picture 7" descr="Heart and stet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349" y="5765213"/>
            <a:ext cx="977902" cy="977902"/>
          </a:xfrm>
          <a:prstGeom prst="rect">
            <a:avLst/>
          </a:prstGeom>
        </p:spPr>
      </p:pic>
      <p:sp>
        <p:nvSpPr>
          <p:cNvPr id="9" name="Cloud Callout 8"/>
          <p:cNvSpPr/>
          <p:nvPr/>
        </p:nvSpPr>
        <p:spPr>
          <a:xfrm>
            <a:off x="5046913" y="5765213"/>
            <a:ext cx="2500061" cy="718137"/>
          </a:xfrm>
          <a:prstGeom prst="cloudCallout">
            <a:avLst>
              <a:gd name="adj1" fmla="val 45296"/>
              <a:gd name="adj2" fmla="val 399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Is Growing</a:t>
            </a:r>
            <a:endParaRPr lang="en-US" dirty="0"/>
          </a:p>
        </p:txBody>
      </p:sp>
      <p:sp>
        <p:nvSpPr>
          <p:cNvPr id="2" name="Slide Number Placeholder 1"/>
          <p:cNvSpPr>
            <a:spLocks noGrp="1"/>
          </p:cNvSpPr>
          <p:nvPr>
            <p:ph type="sldNum" sz="quarter" idx="12"/>
          </p:nvPr>
        </p:nvSpPr>
        <p:spPr/>
        <p:txBody>
          <a:bodyPr/>
          <a:lstStyle/>
          <a:p>
            <a:fld id="{1848F88A-6C55-334E-93A6-0C81986F3168}" type="slidenum">
              <a:rPr lang="en-US" smtClean="0"/>
              <a:t>12</a:t>
            </a:fld>
            <a:endParaRPr lang="en-US"/>
          </a:p>
        </p:txBody>
      </p:sp>
    </p:spTree>
    <p:extLst>
      <p:ext uri="{BB962C8B-B14F-4D97-AF65-F5344CB8AC3E}">
        <p14:creationId xmlns:p14="http://schemas.microsoft.com/office/powerpoint/2010/main" val="202964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920750" y="479577"/>
            <a:ext cx="7254874" cy="1885798"/>
          </a:xfrm>
        </p:spPr>
        <p:txBody>
          <a:bodyPr>
            <a:noAutofit/>
          </a:bodyPr>
          <a:lstStyle/>
          <a:p>
            <a:pPr marL="45720" indent="0">
              <a:buNone/>
            </a:pPr>
            <a:r>
              <a:rPr lang="en-US" sz="3600" dirty="0" smtClean="0">
                <a:solidFill>
                  <a:srgbClr val="FF0000"/>
                </a:solidFill>
                <a:latin typeface="Arial"/>
                <a:cs typeface="Arial"/>
              </a:rPr>
              <a:t>II. </a:t>
            </a:r>
            <a:r>
              <a:rPr lang="en-US" sz="3600" dirty="0">
                <a:solidFill>
                  <a:srgbClr val="FF0000"/>
                </a:solidFill>
                <a:latin typeface="Arial"/>
                <a:cs typeface="Arial"/>
              </a:rPr>
              <a:t>What are the key features for research studies on ACT interventions in the primary care setting</a:t>
            </a:r>
            <a:r>
              <a:rPr lang="en-US" sz="3600" dirty="0" smtClean="0">
                <a:solidFill>
                  <a:srgbClr val="FF0000"/>
                </a:solidFill>
                <a:latin typeface="Arial"/>
                <a:cs typeface="Arial"/>
              </a:rPr>
              <a:t>? </a:t>
            </a:r>
            <a:endParaRPr lang="en-US" sz="3600" dirty="0">
              <a:solidFill>
                <a:srgbClr val="FF0000"/>
              </a:solidFill>
              <a:latin typeface="Arial"/>
              <a:cs typeface="Arial"/>
            </a:endParaRPr>
          </a:p>
        </p:txBody>
      </p:sp>
      <p:pic>
        <p:nvPicPr>
          <p:cNvPr id="8" name="Picture 7" descr="Heart and ste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1224" y="3810000"/>
            <a:ext cx="2184400" cy="2184400"/>
          </a:xfrm>
          <a:prstGeom prst="rect">
            <a:avLst/>
          </a:prstGeom>
        </p:spPr>
      </p:pic>
      <p:sp>
        <p:nvSpPr>
          <p:cNvPr id="2" name="Slide Number Placeholder 1"/>
          <p:cNvSpPr>
            <a:spLocks noGrp="1"/>
          </p:cNvSpPr>
          <p:nvPr>
            <p:ph type="sldNum" sz="quarter" idx="12"/>
          </p:nvPr>
        </p:nvSpPr>
        <p:spPr/>
        <p:txBody>
          <a:bodyPr/>
          <a:lstStyle/>
          <a:p>
            <a:fld id="{1848F88A-6C55-334E-93A6-0C81986F3168}" type="slidenum">
              <a:rPr lang="en-US" smtClean="0"/>
              <a:t>13</a:t>
            </a:fld>
            <a:endParaRPr lang="en-US"/>
          </a:p>
        </p:txBody>
      </p:sp>
    </p:spTree>
    <p:extLst>
      <p:ext uri="{BB962C8B-B14F-4D97-AF65-F5344CB8AC3E}">
        <p14:creationId xmlns:p14="http://schemas.microsoft.com/office/powerpoint/2010/main" val="3748543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93750" y="507999"/>
            <a:ext cx="7434416" cy="3381375"/>
          </a:xfrm>
        </p:spPr>
        <p:txBody>
          <a:bodyPr>
            <a:normAutofit/>
          </a:bodyPr>
          <a:lstStyle/>
          <a:p>
            <a:pPr>
              <a:lnSpc>
                <a:spcPct val="120000"/>
              </a:lnSpc>
            </a:pPr>
            <a:r>
              <a:rPr lang="en-US" sz="2000" dirty="0" smtClean="0">
                <a:latin typeface="Arial" panose="020B0604020202020204" pitchFamily="34" charset="0"/>
                <a:cs typeface="Arial" panose="020B0604020202020204" pitchFamily="34" charset="0"/>
              </a:rPr>
              <a:t>Bridget Beachy, </a:t>
            </a:r>
            <a:r>
              <a:rPr lang="en-US" sz="2000" dirty="0" err="1" smtClean="0">
                <a:latin typeface="Arial" panose="020B0604020202020204" pitchFamily="34" charset="0"/>
                <a:cs typeface="Arial" panose="020B0604020202020204" pitchFamily="34" charset="0"/>
              </a:rPr>
              <a:t>PsyD</a:t>
            </a:r>
            <a:r>
              <a:rPr lang="en-US" sz="2000" dirty="0" smtClean="0">
                <a:latin typeface="Arial" panose="020B0604020202020204" pitchFamily="34" charset="0"/>
                <a:cs typeface="Arial" panose="020B0604020202020204" pitchFamily="34" charset="0"/>
              </a:rPr>
              <a:t> – SOON!, Behavioral Health Consultant, </a:t>
            </a:r>
            <a:r>
              <a:rPr lang="en-US" sz="2000" b="1" dirty="0" smtClean="0">
                <a:latin typeface="Arial" panose="020B0604020202020204" pitchFamily="34" charset="0"/>
                <a:cs typeface="Arial" panose="020B0604020202020204" pitchFamily="34" charset="0"/>
              </a:rPr>
              <a:t>Central Washington Family Medicine Clinic (CWFMC) Yakima</a:t>
            </a:r>
            <a:r>
              <a:rPr lang="en-US" sz="2000" dirty="0">
                <a:latin typeface="Arial" panose="020B0604020202020204" pitchFamily="34" charset="0"/>
                <a:cs typeface="Arial" panose="020B0604020202020204" pitchFamily="34" charset="0"/>
              </a:rPr>
              <a:t> </a:t>
            </a:r>
            <a:endParaRPr lang="en-US" sz="2000" dirty="0" smtClean="0">
              <a:latin typeface="Arial" panose="020B0604020202020204" pitchFamily="34" charset="0"/>
              <a:cs typeface="Arial" panose="020B0604020202020204" pitchFamily="34" charset="0"/>
            </a:endParaRPr>
          </a:p>
          <a:p>
            <a:pPr>
              <a:lnSpc>
                <a:spcPct val="120000"/>
              </a:lnSpc>
            </a:pPr>
            <a:r>
              <a:rPr lang="en-US" sz="2000" dirty="0" smtClean="0">
                <a:latin typeface="Arial" panose="020B0604020202020204" pitchFamily="34" charset="0"/>
                <a:cs typeface="Arial" panose="020B0604020202020204" pitchFamily="34" charset="0"/>
              </a:rPr>
              <a:t>David Bauman, </a:t>
            </a:r>
            <a:r>
              <a:rPr lang="en-US" sz="2000" dirty="0" err="1">
                <a:latin typeface="Arial" panose="020B0604020202020204" pitchFamily="34" charset="0"/>
                <a:cs typeface="Arial" panose="020B0604020202020204" pitchFamily="34" charset="0"/>
              </a:rPr>
              <a:t>PsyD</a:t>
            </a:r>
            <a:r>
              <a:rPr lang="en-US" sz="2000" dirty="0">
                <a:latin typeface="Arial" panose="020B0604020202020204" pitchFamily="34" charset="0"/>
                <a:cs typeface="Arial" panose="020B0604020202020204" pitchFamily="34" charset="0"/>
              </a:rPr>
              <a:t> – SOON!, Behavioral Health Consultant, </a:t>
            </a:r>
            <a:r>
              <a:rPr lang="en-US" sz="2000" b="1" dirty="0">
                <a:latin typeface="Arial" panose="020B0604020202020204" pitchFamily="34" charset="0"/>
                <a:cs typeface="Arial" panose="020B0604020202020204" pitchFamily="34" charset="0"/>
              </a:rPr>
              <a:t>Central Washington Family Medicine Clinic (CWFMC) Yakima</a:t>
            </a:r>
            <a:r>
              <a:rPr lang="en-US" sz="2000" dirty="0">
                <a:latin typeface="Arial" panose="020B0604020202020204" pitchFamily="34" charset="0"/>
                <a:cs typeface="Arial" panose="020B0604020202020204" pitchFamily="34" charset="0"/>
              </a:rPr>
              <a:t> </a:t>
            </a:r>
            <a:endParaRPr lang="en-US" sz="2000" dirty="0" smtClean="0">
              <a:latin typeface="Arial" panose="020B0604020202020204" pitchFamily="34" charset="0"/>
              <a:cs typeface="Arial" panose="020B0604020202020204" pitchFamily="34" charset="0"/>
            </a:endParaRPr>
          </a:p>
          <a:p>
            <a:pPr>
              <a:lnSpc>
                <a:spcPct val="120000"/>
              </a:lnSpc>
            </a:pPr>
            <a:r>
              <a:rPr lang="en-US" sz="2000" dirty="0" smtClean="0">
                <a:latin typeface="Arial" panose="020B0604020202020204" pitchFamily="34" charset="0"/>
                <a:cs typeface="Arial" panose="020B0604020202020204" pitchFamily="34" charset="0"/>
              </a:rPr>
              <a:t>Melissa Baker, PhD- Behavioral Health Consultant, Bothell </a:t>
            </a:r>
            <a:r>
              <a:rPr lang="en-US" sz="2000" dirty="0" err="1" smtClean="0">
                <a:latin typeface="Arial" panose="020B0604020202020204" pitchFamily="34" charset="0"/>
                <a:cs typeface="Arial" panose="020B0604020202020204" pitchFamily="34" charset="0"/>
              </a:rPr>
              <a:t>HealthPoint</a:t>
            </a:r>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marL="365760" lvl="1" indent="0">
              <a:buNone/>
            </a:pPr>
            <a:endParaRPr lang="en-US" dirty="0" smtClean="0"/>
          </a:p>
          <a:p>
            <a:pPr lvl="1"/>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4850922"/>
            <a:ext cx="3431372" cy="132127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959" y="4439577"/>
            <a:ext cx="2521831" cy="1891373"/>
          </a:xfrm>
          <a:prstGeom prst="rect">
            <a:avLst/>
          </a:prstGeom>
        </p:spPr>
      </p:pic>
      <p:sp>
        <p:nvSpPr>
          <p:cNvPr id="2" name="Slide Number Placeholder 1"/>
          <p:cNvSpPr>
            <a:spLocks noGrp="1"/>
          </p:cNvSpPr>
          <p:nvPr>
            <p:ph type="sldNum" sz="quarter" idx="12"/>
          </p:nvPr>
        </p:nvSpPr>
        <p:spPr/>
        <p:txBody>
          <a:bodyPr/>
          <a:lstStyle/>
          <a:p>
            <a:fld id="{1848F88A-6C55-334E-93A6-0C81986F3168}" type="slidenum">
              <a:rPr lang="en-US" smtClean="0"/>
              <a:t>14</a:t>
            </a:fld>
            <a:endParaRPr lang="en-US"/>
          </a:p>
        </p:txBody>
      </p:sp>
      <p:pic>
        <p:nvPicPr>
          <p:cNvPr id="6" name="Picture 5" descr="Melissa Bak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338" y="3647040"/>
            <a:ext cx="1273174" cy="2064785"/>
          </a:xfrm>
          <a:prstGeom prst="rect">
            <a:avLst/>
          </a:prstGeom>
        </p:spPr>
      </p:pic>
    </p:spTree>
    <p:extLst>
      <p:ext uri="{BB962C8B-B14F-4D97-AF65-F5344CB8AC3E}">
        <p14:creationId xmlns:p14="http://schemas.microsoft.com/office/powerpoint/2010/main" val="25951166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17236" y="979055"/>
            <a:ext cx="8054109" cy="4978983"/>
          </a:xfrm>
        </p:spPr>
        <p:txBody>
          <a:bodyPr>
            <a:normAutofit/>
          </a:bodyPr>
          <a:lstStyle/>
          <a:p>
            <a:pPr marL="45720" indent="0">
              <a:buNone/>
            </a:pPr>
            <a:r>
              <a:rPr lang="en-US" sz="2400" b="1" dirty="0" smtClean="0">
                <a:latin typeface="Arial" panose="020B0604020202020204" pitchFamily="34" charset="0"/>
                <a:cs typeface="Arial" panose="020B0604020202020204" pitchFamily="34" charset="0"/>
              </a:rPr>
              <a:t>Characteristics of ACT research in PCBH</a:t>
            </a:r>
          </a:p>
          <a:p>
            <a:pPr lvl="1"/>
            <a:r>
              <a:rPr lang="en-US" sz="2400" b="1" dirty="0">
                <a:latin typeface="Arial" panose="020B0604020202020204" pitchFamily="34" charset="0"/>
                <a:cs typeface="Arial" panose="020B0604020202020204" pitchFamily="34" charset="0"/>
              </a:rPr>
              <a:t>Trident perspective</a:t>
            </a:r>
          </a:p>
          <a:p>
            <a:pPr lvl="1"/>
            <a:r>
              <a:rPr lang="en-US" sz="2400" b="1" dirty="0" smtClean="0">
                <a:latin typeface="Arial" panose="020B0604020202020204" pitchFamily="34" charset="0"/>
                <a:cs typeface="Arial" panose="020B0604020202020204" pitchFamily="34" charset="0"/>
              </a:rPr>
              <a:t>Essential features </a:t>
            </a:r>
          </a:p>
          <a:p>
            <a:pPr marL="45720" indent="0">
              <a:buNone/>
            </a:pPr>
            <a:r>
              <a:rPr lang="en-US" sz="2400" b="1" dirty="0" smtClean="0">
                <a:latin typeface="Arial" panose="020B0604020202020204" pitchFamily="34" charset="0"/>
                <a:cs typeface="Arial" panose="020B0604020202020204" pitchFamily="34" charset="0"/>
              </a:rPr>
              <a:t>ACT in PCBH for specific concerns</a:t>
            </a:r>
          </a:p>
          <a:p>
            <a:pPr lvl="1"/>
            <a:r>
              <a:rPr lang="en-US" sz="2600" b="1" dirty="0" smtClean="0">
                <a:solidFill>
                  <a:schemeClr val="accent5">
                    <a:lumMod val="50000"/>
                  </a:schemeClr>
                </a:solidFill>
                <a:latin typeface="Arial" panose="020B0604020202020204" pitchFamily="34" charset="0"/>
                <a:cs typeface="Arial" panose="020B0604020202020204" pitchFamily="34" charset="0"/>
              </a:rPr>
              <a:t>Anxiety</a:t>
            </a:r>
          </a:p>
          <a:p>
            <a:pPr lvl="1"/>
            <a:r>
              <a:rPr lang="en-US" sz="2600" b="1" dirty="0" smtClean="0">
                <a:solidFill>
                  <a:srgbClr val="7030A0"/>
                </a:solidFill>
                <a:latin typeface="Arial" panose="020B0604020202020204" pitchFamily="34" charset="0"/>
                <a:cs typeface="Arial" panose="020B0604020202020204" pitchFamily="34" charset="0"/>
              </a:rPr>
              <a:t>Weight</a:t>
            </a:r>
          </a:p>
          <a:p>
            <a:pPr lvl="1"/>
            <a:r>
              <a:rPr lang="en-US" sz="2600" b="1" dirty="0" smtClean="0">
                <a:solidFill>
                  <a:srgbClr val="FF0000"/>
                </a:solidFill>
                <a:latin typeface="Arial" panose="020B0604020202020204" pitchFamily="34" charset="0"/>
                <a:cs typeface="Arial" panose="020B0604020202020204" pitchFamily="34" charset="0"/>
              </a:rPr>
              <a:t>Hypertension</a:t>
            </a:r>
          </a:p>
          <a:p>
            <a:pPr lvl="1"/>
            <a:r>
              <a:rPr lang="en-US" sz="2600" b="1" dirty="0" smtClean="0">
                <a:solidFill>
                  <a:srgbClr val="002060"/>
                </a:solidFill>
                <a:latin typeface="Arial" panose="020B0604020202020204" pitchFamily="34" charset="0"/>
                <a:cs typeface="Arial" panose="020B0604020202020204" pitchFamily="34" charset="0"/>
              </a:rPr>
              <a:t>Flexibility within provider’s stress levels </a:t>
            </a:r>
          </a:p>
          <a:p>
            <a:pPr lvl="2"/>
            <a:endParaRPr lang="en-US" dirty="0"/>
          </a:p>
        </p:txBody>
      </p:sp>
      <p:sp>
        <p:nvSpPr>
          <p:cNvPr id="5" name="Title 4"/>
          <p:cNvSpPr>
            <a:spLocks noGrp="1"/>
          </p:cNvSpPr>
          <p:nvPr>
            <p:ph type="title"/>
          </p:nvPr>
        </p:nvSpPr>
        <p:spPr>
          <a:xfrm>
            <a:off x="924025" y="95731"/>
            <a:ext cx="6400800" cy="1143000"/>
          </a:xfrm>
        </p:spPr>
        <p:txBody>
          <a:bodyPr/>
          <a:lstStyle/>
          <a:p>
            <a:pPr marL="0" indent="0">
              <a:buNone/>
            </a:pPr>
            <a:r>
              <a:rPr lang="en-US" sz="4400" dirty="0" smtClean="0">
                <a:solidFill>
                  <a:srgbClr val="FF0000"/>
                </a:solidFill>
                <a:effectLst>
                  <a:reflection blurRad="6350" endPos="0" dir="5400000" sy="-100000" algn="bl" rotWithShape="0"/>
                </a:effectLst>
                <a:latin typeface="Arial" panose="020B0604020202020204" pitchFamily="34" charset="0"/>
                <a:cs typeface="Arial" panose="020B0604020202020204" pitchFamily="34" charset="0"/>
              </a:rPr>
              <a:t>ACT Research in PCBH</a:t>
            </a:r>
            <a:endParaRPr lang="en-US" sz="4400" dirty="0">
              <a:solidFill>
                <a:srgbClr val="FF0000"/>
              </a:solidFill>
              <a:effectLst>
                <a:reflection blurRad="6350" endPos="0" dir="5400000" sy="-100000" algn="bl" rotWithShape="0"/>
              </a:effectLst>
              <a:latin typeface="Arial" panose="020B0604020202020204" pitchFamily="34" charset="0"/>
              <a:cs typeface="Arial" panose="020B0604020202020204" pitchFamily="34" charset="0"/>
            </a:endParaRPr>
          </a:p>
        </p:txBody>
      </p:sp>
      <p:pic>
        <p:nvPicPr>
          <p:cNvPr id="6" name="Picture 5" descr="C:\Users\Owner\AppData\Local\Microsoft\Windows\Temporary Internet Files\Content.IE5\18HOTZ4V\MC900331624[1].wmf"/>
          <p:cNvPicPr/>
          <p:nvPr/>
        </p:nvPicPr>
        <p:blipFill>
          <a:blip r:embed="rId3">
            <a:extLst>
              <a:ext uri="{28A0092B-C50C-407E-A947-70E740481C1C}">
                <a14:useLocalDpi xmlns:a14="http://schemas.microsoft.com/office/drawing/2010/main" val="0"/>
              </a:ext>
            </a:extLst>
          </a:blip>
          <a:srcRect/>
          <a:stretch>
            <a:fillRect/>
          </a:stretch>
        </p:blipFill>
        <p:spPr bwMode="auto">
          <a:xfrm>
            <a:off x="4341542" y="1405289"/>
            <a:ext cx="856100" cy="664142"/>
          </a:xfrm>
          <a:prstGeom prst="rect">
            <a:avLst/>
          </a:prstGeom>
          <a:noFill/>
          <a:ln>
            <a:noFill/>
          </a:ln>
        </p:spPr>
      </p:pic>
      <p:pic>
        <p:nvPicPr>
          <p:cNvPr id="1026" name="Picture 2" descr="C:\Users\bbeachy\AppData\Local\Microsoft\Windows\Temporary Internet Files\Content.IE5\9Z06EQ5R\MC900168556[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5405" y="1405289"/>
            <a:ext cx="1805940" cy="18196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beachy\AppData\Local\Microsoft\Windows\Temporary Internet Files\Content.IE5\L2F4J1YK\MP90042656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86" y="5101389"/>
            <a:ext cx="1752268" cy="1612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bbeachy\AppData\Local\Microsoft\Windows\Temporary Internet Files\Content.IE5\MNTBK55U\MC900347931[1].w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8375" y="4874403"/>
            <a:ext cx="1281989" cy="183977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848F88A-6C55-334E-93A6-0C81986F3168}" type="slidenum">
              <a:rPr lang="en-US" smtClean="0"/>
              <a:t>15</a:t>
            </a:fld>
            <a:endParaRPr lang="en-US"/>
          </a:p>
        </p:txBody>
      </p:sp>
    </p:spTree>
    <p:extLst>
      <p:ext uri="{BB962C8B-B14F-4D97-AF65-F5344CB8AC3E}">
        <p14:creationId xmlns:p14="http://schemas.microsoft.com/office/powerpoint/2010/main" val="2737201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77344" y="2505892"/>
            <a:ext cx="2865329" cy="830997"/>
          </a:xfrm>
        </p:spPr>
        <p:txBody>
          <a:bodyPr>
            <a:noAutofit/>
          </a:bodyPr>
          <a:lstStyle/>
          <a:p>
            <a:pPr marL="45720" indent="0" algn="ctr">
              <a:buNone/>
            </a:pPr>
            <a:r>
              <a:rPr lang="en-US" sz="2400" b="1" dirty="0" smtClean="0">
                <a:solidFill>
                  <a:schemeClr val="bg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Training/Teaching </a:t>
            </a:r>
            <a:r>
              <a:rPr lang="en-US" sz="2400" b="1" dirty="0">
                <a:solidFill>
                  <a:schemeClr val="bg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r>
              <a:rPr lang="en-US" sz="2400" b="1" dirty="0" smtClean="0">
                <a:solidFill>
                  <a:schemeClr val="bg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olistic </a:t>
            </a:r>
            <a:r>
              <a:rPr lang="en-US" sz="2400" b="1" dirty="0">
                <a:solidFill>
                  <a:schemeClr val="bg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t>
            </a:r>
            <a:r>
              <a:rPr lang="en-US" sz="2400" b="1" dirty="0" smtClean="0">
                <a:solidFill>
                  <a:schemeClr val="bg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ealth</a:t>
            </a:r>
          </a:p>
        </p:txBody>
      </p:sp>
      <p:pic>
        <p:nvPicPr>
          <p:cNvPr id="4" name="Picture 3" descr="C:\Users\Owner\AppData\Local\Microsoft\Windows\Temporary Internet Files\Content.IE5\18HOTZ4V\MC900331624[1].wmf"/>
          <p:cNvPicPr/>
          <p:nvPr/>
        </p:nvPicPr>
        <p:blipFill>
          <a:blip r:embed="rId3">
            <a:extLst>
              <a:ext uri="{28A0092B-C50C-407E-A947-70E740481C1C}">
                <a14:useLocalDpi xmlns:a14="http://schemas.microsoft.com/office/drawing/2010/main" val="0"/>
              </a:ext>
            </a:extLst>
          </a:blip>
          <a:srcRect/>
          <a:stretch>
            <a:fillRect/>
          </a:stretch>
        </p:blipFill>
        <p:spPr bwMode="auto">
          <a:xfrm>
            <a:off x="3081101" y="2756099"/>
            <a:ext cx="2434546" cy="1928402"/>
          </a:xfrm>
          <a:prstGeom prst="rect">
            <a:avLst/>
          </a:prstGeom>
          <a:noFill/>
          <a:ln>
            <a:noFill/>
          </a:ln>
        </p:spPr>
      </p:pic>
      <p:sp>
        <p:nvSpPr>
          <p:cNvPr id="7" name="TextBox 6"/>
          <p:cNvSpPr txBox="1"/>
          <p:nvPr/>
        </p:nvSpPr>
        <p:spPr>
          <a:xfrm>
            <a:off x="3076673" y="1366620"/>
            <a:ext cx="2653421" cy="830997"/>
          </a:xfrm>
          <a:prstGeom prst="rect">
            <a:avLst/>
          </a:prstGeom>
          <a:noFill/>
        </p:spPr>
        <p:txBody>
          <a:bodyPr wrap="square" rtlCol="0">
            <a:spAutoFit/>
          </a:bodyPr>
          <a:lstStyle/>
          <a:p>
            <a:pPr algn="ctr"/>
            <a:r>
              <a:rPr lang="en-US" sz="2400" b="1" dirty="0">
                <a:solidFill>
                  <a:schemeClr val="bg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sz="2400" b="1" dirty="0" smtClean="0">
                <a:solidFill>
                  <a:schemeClr val="bg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linical</a:t>
            </a:r>
            <a:r>
              <a:rPr lang="en-US" sz="2400" b="1" dirty="0" smtClean="0">
                <a:solidFill>
                  <a:schemeClr val="bg2">
                    <a:lumMod val="75000"/>
                  </a:schemeClr>
                </a:solidFill>
                <a:latin typeface="Arial" panose="020B0604020202020204" pitchFamily="34" charset="0"/>
                <a:cs typeface="Arial" panose="020B0604020202020204" pitchFamily="34" charset="0"/>
              </a:rPr>
              <a:t> </a:t>
            </a:r>
            <a:r>
              <a:rPr lang="en-US" sz="2400" b="1" dirty="0">
                <a:solidFill>
                  <a:schemeClr val="bg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a:t>
            </a:r>
            <a:r>
              <a:rPr lang="en-US" sz="2400" b="1" dirty="0" smtClean="0">
                <a:solidFill>
                  <a:schemeClr val="bg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nterventions </a:t>
            </a:r>
            <a:endParaRPr lang="en-US" sz="2400" b="1" dirty="0">
              <a:solidFill>
                <a:schemeClr val="bg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Box 8"/>
          <p:cNvSpPr txBox="1"/>
          <p:nvPr/>
        </p:nvSpPr>
        <p:spPr>
          <a:xfrm>
            <a:off x="5828516" y="2505892"/>
            <a:ext cx="1640688" cy="830997"/>
          </a:xfrm>
          <a:prstGeom prst="rect">
            <a:avLst/>
          </a:prstGeom>
          <a:noFill/>
        </p:spPr>
        <p:txBody>
          <a:bodyPr wrap="square" rtlCol="0">
            <a:spAutoFit/>
          </a:bodyPr>
          <a:lstStyle/>
          <a:p>
            <a:pPr algn="ctr"/>
            <a:r>
              <a:rPr lang="en-US" sz="2400" b="1" dirty="0" smtClean="0">
                <a:solidFill>
                  <a:schemeClr val="bg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Assisting PCPs</a:t>
            </a:r>
            <a:endParaRPr lang="en-US" sz="2400" b="1" dirty="0">
              <a:solidFill>
                <a:schemeClr val="bg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Rectangle 4"/>
          <p:cNvSpPr/>
          <p:nvPr/>
        </p:nvSpPr>
        <p:spPr>
          <a:xfrm>
            <a:off x="500968" y="237527"/>
            <a:ext cx="7804832" cy="646331"/>
          </a:xfrm>
          <a:prstGeom prst="rect">
            <a:avLst/>
          </a:prstGeom>
        </p:spPr>
        <p:txBody>
          <a:bodyPr wrap="square">
            <a:spAutoFit/>
          </a:bodyPr>
          <a:lstStyle/>
          <a:p>
            <a:pPr marL="461963" algn="ctr"/>
            <a:r>
              <a:rPr lang="en-US" sz="3600" b="1" dirty="0" smtClean="0">
                <a:solidFill>
                  <a:schemeClr val="bg2">
                    <a:lumMod val="50000"/>
                  </a:schemeClr>
                </a:solidFill>
                <a:effectLst>
                  <a:reflection blurRad="6350" endPos="0" dir="5400000" sy="-100000" algn="bl" rotWithShape="0"/>
                </a:effectLst>
                <a:latin typeface="Arial" panose="020B0604020202020204" pitchFamily="34" charset="0"/>
                <a:cs typeface="Arial" panose="020B0604020202020204" pitchFamily="34" charset="0"/>
              </a:rPr>
              <a:t>“Trident” Approach to Research</a:t>
            </a:r>
            <a:endParaRPr lang="en-US" sz="3600" b="1" dirty="0">
              <a:solidFill>
                <a:schemeClr val="bg2">
                  <a:lumMod val="50000"/>
                </a:schemeClr>
              </a:solidFill>
              <a:latin typeface="Arial" panose="020B0604020202020204" pitchFamily="34" charset="0"/>
              <a:cs typeface="Arial" panose="020B0604020202020204" pitchFamily="34" charset="0"/>
            </a:endParaRPr>
          </a:p>
        </p:txBody>
      </p:sp>
      <p:pic>
        <p:nvPicPr>
          <p:cNvPr id="1028" name="Picture 4" descr="C:\Users\bbeachy\Documents\20140605_121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1" y="3638203"/>
            <a:ext cx="4136946" cy="310270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848F88A-6C55-334E-93A6-0C81986F3168}" type="slidenum">
              <a:rPr lang="en-US" smtClean="0"/>
              <a:t>16</a:t>
            </a:fld>
            <a:endParaRPr lang="en-US"/>
          </a:p>
        </p:txBody>
      </p:sp>
    </p:spTree>
    <p:extLst>
      <p:ext uri="{BB962C8B-B14F-4D97-AF65-F5344CB8AC3E}">
        <p14:creationId xmlns:p14="http://schemas.microsoft.com/office/powerpoint/2010/main" val="9953964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834991" y="1554752"/>
            <a:ext cx="6768967" cy="3966817"/>
          </a:xfrm>
        </p:spPr>
        <p:txBody>
          <a:bodyPr>
            <a:normAutofit lnSpcReduction="10000"/>
          </a:bodyPr>
          <a:lstStyle/>
          <a:p>
            <a:pPr marL="45720" indent="0">
              <a:buNone/>
            </a:pPr>
            <a:r>
              <a:rPr lang="en-US" b="1" dirty="0" smtClean="0">
                <a:latin typeface="Arial" panose="020B0604020202020204" pitchFamily="34" charset="0"/>
                <a:cs typeface="Arial" panose="020B0604020202020204" pitchFamily="34" charset="0"/>
              </a:rPr>
              <a:t>1) Bring your “A” game </a:t>
            </a:r>
          </a:p>
          <a:p>
            <a:pPr marL="45720" indent="0">
              <a:buNone/>
            </a:pPr>
            <a:endParaRPr lang="en-US" b="1" dirty="0" smtClean="0">
              <a:latin typeface="Arial" panose="020B0604020202020204" pitchFamily="34" charset="0"/>
              <a:cs typeface="Arial" panose="020B0604020202020204" pitchFamily="34" charset="0"/>
            </a:endParaRPr>
          </a:p>
          <a:p>
            <a:pPr marL="45720" indent="0">
              <a:buNone/>
            </a:pPr>
            <a:r>
              <a:rPr lang="en-US" b="1" dirty="0" smtClean="0">
                <a:latin typeface="Arial" panose="020B0604020202020204" pitchFamily="34" charset="0"/>
                <a:cs typeface="Arial" panose="020B0604020202020204" pitchFamily="34" charset="0"/>
              </a:rPr>
              <a:t>2) </a:t>
            </a:r>
            <a:r>
              <a:rPr lang="en-US" b="1" dirty="0" err="1" smtClean="0">
                <a:latin typeface="Arial" panose="020B0604020202020204" pitchFamily="34" charset="0"/>
                <a:cs typeface="Arial" panose="020B0604020202020204" pitchFamily="34" charset="0"/>
              </a:rPr>
              <a:t>Transdiagnostic</a:t>
            </a:r>
            <a:endParaRPr lang="en-US" b="1" dirty="0" smtClean="0">
              <a:latin typeface="Arial" panose="020B0604020202020204" pitchFamily="34" charset="0"/>
              <a:cs typeface="Arial" panose="020B0604020202020204" pitchFamily="34" charset="0"/>
            </a:endParaRPr>
          </a:p>
          <a:p>
            <a:pPr marL="45720" indent="0">
              <a:buNone/>
            </a:pPr>
            <a:endParaRPr lang="en-US" b="1" dirty="0" smtClean="0">
              <a:latin typeface="Arial" panose="020B0604020202020204" pitchFamily="34" charset="0"/>
              <a:cs typeface="Arial" panose="020B0604020202020204" pitchFamily="34" charset="0"/>
            </a:endParaRPr>
          </a:p>
          <a:p>
            <a:pPr marL="45720" indent="0">
              <a:buNone/>
            </a:pPr>
            <a:r>
              <a:rPr lang="en-US" b="1" dirty="0" smtClean="0">
                <a:latin typeface="Arial" panose="020B0604020202020204" pitchFamily="34" charset="0"/>
                <a:cs typeface="Arial" panose="020B0604020202020204" pitchFamily="34" charset="0"/>
              </a:rPr>
              <a:t>3) Chronic diseases</a:t>
            </a:r>
          </a:p>
          <a:p>
            <a:pPr marL="45720" indent="0">
              <a:buNone/>
            </a:pPr>
            <a:endParaRPr lang="en-US" b="1" dirty="0" smtClean="0">
              <a:latin typeface="Arial" panose="020B0604020202020204" pitchFamily="34" charset="0"/>
              <a:cs typeface="Arial" panose="020B0604020202020204" pitchFamily="34" charset="0"/>
            </a:endParaRPr>
          </a:p>
          <a:p>
            <a:pPr marL="45720" indent="0">
              <a:buNone/>
            </a:pPr>
            <a:r>
              <a:rPr lang="en-US" b="1" dirty="0" smtClean="0">
                <a:latin typeface="Arial" panose="020B0604020202020204" pitchFamily="34" charset="0"/>
                <a:cs typeface="Arial" panose="020B0604020202020204" pitchFamily="34" charset="0"/>
              </a:rPr>
              <a:t>4) Symptom reduction vs. functional restoration</a:t>
            </a:r>
          </a:p>
          <a:p>
            <a:pPr marL="45720" indent="0">
              <a:buNone/>
            </a:pPr>
            <a:endParaRPr lang="en-US" b="1" dirty="0" smtClean="0">
              <a:latin typeface="Arial" panose="020B0604020202020204" pitchFamily="34" charset="0"/>
              <a:cs typeface="Arial" panose="020B0604020202020204" pitchFamily="34" charset="0"/>
            </a:endParaRPr>
          </a:p>
          <a:p>
            <a:pPr marL="45720" indent="0">
              <a:buNone/>
            </a:pPr>
            <a:r>
              <a:rPr lang="en-US" b="1" dirty="0" smtClean="0">
                <a:latin typeface="Arial" panose="020B0604020202020204" pitchFamily="34" charset="0"/>
                <a:cs typeface="Arial" panose="020B0604020202020204" pitchFamily="34" charset="0"/>
              </a:rPr>
              <a:t>5) Multiple obstacles </a:t>
            </a:r>
          </a:p>
          <a:p>
            <a:pPr marL="365760" lvl="1" indent="0">
              <a:buNone/>
            </a:pPr>
            <a:endParaRPr lang="en-US" dirty="0" smtClean="0"/>
          </a:p>
          <a:p>
            <a:pPr lvl="2"/>
            <a:endParaRPr lang="en-US" dirty="0"/>
          </a:p>
        </p:txBody>
      </p:sp>
      <p:sp>
        <p:nvSpPr>
          <p:cNvPr id="4" name="Rectangle 3"/>
          <p:cNvSpPr/>
          <p:nvPr/>
        </p:nvSpPr>
        <p:spPr>
          <a:xfrm>
            <a:off x="950206" y="276181"/>
            <a:ext cx="6653752" cy="1077218"/>
          </a:xfrm>
          <a:prstGeom prst="rect">
            <a:avLst/>
          </a:prstGeom>
        </p:spPr>
        <p:txBody>
          <a:bodyPr wrap="square">
            <a:spAutoFit/>
          </a:bodyPr>
          <a:lstStyle/>
          <a:p>
            <a:pPr algn="ctr"/>
            <a:r>
              <a:rPr lang="en-US" sz="3200" b="1" dirty="0" smtClean="0">
                <a:solidFill>
                  <a:schemeClr val="bg2">
                    <a:lumMod val="50000"/>
                  </a:schemeClr>
                </a:solidFill>
                <a:effectLst>
                  <a:reflection blurRad="6350" endPos="0" dir="5400000" sy="-100000" algn="bl" rotWithShape="0"/>
                </a:effectLst>
                <a:latin typeface="Arial" panose="020B0604020202020204" pitchFamily="34" charset="0"/>
                <a:cs typeface="Arial" panose="020B0604020202020204" pitchFamily="34" charset="0"/>
              </a:rPr>
              <a:t>Essential Features of ACT Research in PCBH</a:t>
            </a:r>
            <a:endParaRPr lang="en-US" sz="3200" b="1" dirty="0">
              <a:solidFill>
                <a:schemeClr val="bg2">
                  <a:lumMod val="50000"/>
                </a:schemeClr>
              </a:solidFill>
            </a:endParaRPr>
          </a:p>
        </p:txBody>
      </p:sp>
      <p:pic>
        <p:nvPicPr>
          <p:cNvPr id="2050" name="Picture 2" descr="C:\Users\bbeachy\AppData\Local\Microsoft\Windows\Temporary Internet Files\Content.IE5\38Z3EL03\MP90042781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928" y="823564"/>
            <a:ext cx="2280138" cy="228013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beachy\AppData\Local\Microsoft\Windows\Temporary Internet Files\Content.IE5\B9VHESTG\MC90043874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54" y="5461487"/>
            <a:ext cx="1717431" cy="12880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beachy\AppData\Local\Microsoft\Windows\Temporary Internet Files\Content.IE5\9K8M2WXE\MP90044907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482534"/>
            <a:ext cx="2375466" cy="23754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848F88A-6C55-334E-93A6-0C81986F3168}" type="slidenum">
              <a:rPr lang="en-US" smtClean="0"/>
              <a:t>17</a:t>
            </a:fld>
            <a:endParaRPr lang="en-US"/>
          </a:p>
        </p:txBody>
      </p:sp>
    </p:spTree>
    <p:extLst>
      <p:ext uri="{BB962C8B-B14F-4D97-AF65-F5344CB8AC3E}">
        <p14:creationId xmlns:p14="http://schemas.microsoft.com/office/powerpoint/2010/main" val="4668828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477108" y="1664677"/>
            <a:ext cx="5890846" cy="4278923"/>
          </a:xfrm>
        </p:spPr>
        <p:txBody>
          <a:bodyPr>
            <a:normAutofit/>
          </a:bodyPr>
          <a:lstStyle/>
          <a:p>
            <a:pPr marL="45720" indent="0">
              <a:buNone/>
            </a:pPr>
            <a:r>
              <a:rPr lang="en-US" sz="2800" b="1" dirty="0" smtClean="0">
                <a:solidFill>
                  <a:schemeClr val="accent5">
                    <a:lumMod val="50000"/>
                  </a:schemeClr>
                </a:solidFill>
                <a:latin typeface="Arial" panose="020B0604020202020204" pitchFamily="34" charset="0"/>
                <a:cs typeface="Arial" panose="020B0604020202020204" pitchFamily="34" charset="0"/>
              </a:rPr>
              <a:t>1) Messy</a:t>
            </a:r>
          </a:p>
          <a:p>
            <a:pPr marL="45720" indent="0">
              <a:buNone/>
            </a:pPr>
            <a:r>
              <a:rPr lang="en-US" sz="2800" b="1" dirty="0" smtClean="0">
                <a:solidFill>
                  <a:schemeClr val="accent5">
                    <a:lumMod val="50000"/>
                  </a:schemeClr>
                </a:solidFill>
                <a:latin typeface="Arial" panose="020B0604020202020204" pitchFamily="34" charset="0"/>
                <a:cs typeface="Arial" panose="020B0604020202020204" pitchFamily="34" charset="0"/>
              </a:rPr>
              <a:t>2) Brief</a:t>
            </a:r>
          </a:p>
          <a:p>
            <a:pPr marL="45720" indent="0">
              <a:buNone/>
            </a:pPr>
            <a:r>
              <a:rPr lang="en-US" sz="2800" b="1" dirty="0" smtClean="0">
                <a:solidFill>
                  <a:schemeClr val="accent5">
                    <a:lumMod val="50000"/>
                  </a:schemeClr>
                </a:solidFill>
                <a:latin typeface="Arial" panose="020B0604020202020204" pitchFamily="34" charset="0"/>
                <a:cs typeface="Arial" panose="020B0604020202020204" pitchFamily="34" charset="0"/>
              </a:rPr>
              <a:t>3) Variety </a:t>
            </a:r>
          </a:p>
          <a:p>
            <a:pPr marL="45720" indent="0">
              <a:buNone/>
            </a:pPr>
            <a:r>
              <a:rPr lang="en-US" sz="2800" b="1" dirty="0" smtClean="0">
                <a:solidFill>
                  <a:schemeClr val="accent5">
                    <a:lumMod val="50000"/>
                  </a:schemeClr>
                </a:solidFill>
                <a:latin typeface="Arial" panose="020B0604020202020204" pitchFamily="34" charset="0"/>
                <a:cs typeface="Arial" panose="020B0604020202020204" pitchFamily="34" charset="0"/>
              </a:rPr>
              <a:t>4) Controlled trials </a:t>
            </a:r>
          </a:p>
          <a:p>
            <a:pPr marL="45720" indent="0">
              <a:buNone/>
            </a:pPr>
            <a:r>
              <a:rPr lang="en-US" sz="2800" b="1" dirty="0" smtClean="0">
                <a:solidFill>
                  <a:schemeClr val="accent5">
                    <a:lumMod val="50000"/>
                  </a:schemeClr>
                </a:solidFill>
                <a:latin typeface="Arial" panose="020B0604020202020204" pitchFamily="34" charset="0"/>
                <a:cs typeface="Arial" panose="020B0604020202020204" pitchFamily="34" charset="0"/>
              </a:rPr>
              <a:t>5) Provider training</a:t>
            </a:r>
          </a:p>
          <a:p>
            <a:pPr lvl="3"/>
            <a:endParaRPr lang="en-US" dirty="0"/>
          </a:p>
        </p:txBody>
      </p:sp>
      <p:sp>
        <p:nvSpPr>
          <p:cNvPr id="4" name="Rectangle 3"/>
          <p:cNvSpPr/>
          <p:nvPr/>
        </p:nvSpPr>
        <p:spPr>
          <a:xfrm>
            <a:off x="967154" y="372180"/>
            <a:ext cx="6840415" cy="769441"/>
          </a:xfrm>
          <a:prstGeom prst="rect">
            <a:avLst/>
          </a:prstGeom>
        </p:spPr>
        <p:txBody>
          <a:bodyPr wrap="square">
            <a:spAutoFit/>
          </a:bodyPr>
          <a:lstStyle/>
          <a:p>
            <a:pPr algn="ctr"/>
            <a:r>
              <a:rPr lang="en-US" sz="4400" b="1" dirty="0" smtClean="0">
                <a:solidFill>
                  <a:srgbClr val="FF0000"/>
                </a:solidFill>
                <a:effectLst>
                  <a:reflection blurRad="6350" endPos="0" dir="5400000" sy="-100000" algn="bl" rotWithShape="0"/>
                </a:effectLst>
                <a:latin typeface="Arial" panose="020B0604020202020204" pitchFamily="34" charset="0"/>
                <a:cs typeface="Arial" panose="020B0604020202020204" pitchFamily="34" charset="0"/>
              </a:rPr>
              <a:t>Unique Obstacles</a:t>
            </a:r>
            <a:endParaRPr lang="en-US" sz="4400" b="1" dirty="0">
              <a:solidFill>
                <a:srgbClr val="FF0000"/>
              </a:solidFill>
            </a:endParaRPr>
          </a:p>
        </p:txBody>
      </p:sp>
      <p:pic>
        <p:nvPicPr>
          <p:cNvPr id="3077" name="Picture 5" descr="C:\Program Files (x86)\Microsoft Office\MEDIA\CAGCAT10\j0301252.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794" y="4466491"/>
            <a:ext cx="2529743" cy="216437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bbeachy\AppData\Local\Microsoft\Windows\Temporary Internet Files\Content.IE5\P0JWBG3W\MC900238094[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01" y="155291"/>
            <a:ext cx="1591668" cy="147723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848F88A-6C55-334E-93A6-0C81986F3168}" type="slidenum">
              <a:rPr lang="en-US" smtClean="0"/>
              <a:t>18</a:t>
            </a:fld>
            <a:endParaRPr lang="en-US"/>
          </a:p>
        </p:txBody>
      </p:sp>
    </p:spTree>
    <p:extLst>
      <p:ext uri="{BB962C8B-B14F-4D97-AF65-F5344CB8AC3E}">
        <p14:creationId xmlns:p14="http://schemas.microsoft.com/office/powerpoint/2010/main" val="17439070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04352" y="1396721"/>
            <a:ext cx="6639448" cy="4091222"/>
          </a:xfrm>
        </p:spPr>
        <p:txBody>
          <a:bodyPr>
            <a:normAutofit/>
          </a:bodyPr>
          <a:lstStyle/>
          <a:p>
            <a:pPr marL="45720" indent="0">
              <a:buNone/>
            </a:pPr>
            <a:r>
              <a:rPr lang="en-US" sz="2400" b="1" dirty="0" smtClean="0">
                <a:solidFill>
                  <a:srgbClr val="0070C0"/>
                </a:solidFill>
                <a:latin typeface="Arial" panose="020B0604020202020204" pitchFamily="34" charset="0"/>
                <a:cs typeface="Arial" panose="020B0604020202020204" pitchFamily="34" charset="0"/>
              </a:rPr>
              <a:t>1) Brief protocol, measures </a:t>
            </a:r>
          </a:p>
          <a:p>
            <a:pPr marL="45720" indent="0">
              <a:buNone/>
            </a:pPr>
            <a:r>
              <a:rPr lang="en-US" sz="2400" b="1" dirty="0" smtClean="0">
                <a:solidFill>
                  <a:srgbClr val="0070C0"/>
                </a:solidFill>
                <a:latin typeface="Arial" panose="020B0604020202020204" pitchFamily="34" charset="0"/>
                <a:cs typeface="Arial" panose="020B0604020202020204" pitchFamily="34" charset="0"/>
              </a:rPr>
              <a:t>2) Spirit of </a:t>
            </a:r>
            <a:r>
              <a:rPr lang="en-US" sz="2400" b="1" dirty="0" err="1" smtClean="0">
                <a:solidFill>
                  <a:srgbClr val="0070C0"/>
                </a:solidFill>
                <a:latin typeface="Arial" panose="020B0604020202020204" pitchFamily="34" charset="0"/>
                <a:cs typeface="Arial" panose="020B0604020202020204" pitchFamily="34" charset="0"/>
              </a:rPr>
              <a:t>Hexa</a:t>
            </a:r>
            <a:r>
              <a:rPr lang="en-US" sz="2400" b="1" dirty="0" smtClean="0">
                <a:solidFill>
                  <a:srgbClr val="0070C0"/>
                </a:solidFill>
                <a:latin typeface="Arial" panose="020B0604020202020204" pitchFamily="34" charset="0"/>
                <a:cs typeface="Arial" panose="020B0604020202020204" pitchFamily="34" charset="0"/>
              </a:rPr>
              <a:t>-flex</a:t>
            </a:r>
            <a:endParaRPr lang="en-US" sz="2400" b="1" dirty="0">
              <a:solidFill>
                <a:srgbClr val="0070C0"/>
              </a:solidFill>
              <a:latin typeface="Arial" panose="020B0604020202020204" pitchFamily="34" charset="0"/>
              <a:cs typeface="Arial" panose="020B0604020202020204" pitchFamily="34" charset="0"/>
            </a:endParaRPr>
          </a:p>
          <a:p>
            <a:pPr marL="45720" indent="0">
              <a:buNone/>
            </a:pPr>
            <a:r>
              <a:rPr lang="en-US" sz="2400" b="1" dirty="0" smtClean="0">
                <a:solidFill>
                  <a:srgbClr val="0070C0"/>
                </a:solidFill>
                <a:latin typeface="Arial" panose="020B0604020202020204" pitchFamily="34" charset="0"/>
                <a:cs typeface="Arial" panose="020B0604020202020204" pitchFamily="34" charset="0"/>
              </a:rPr>
              <a:t>	</a:t>
            </a:r>
            <a:r>
              <a:rPr lang="en-US" sz="2000" b="1" dirty="0" smtClean="0">
                <a:solidFill>
                  <a:srgbClr val="0070C0"/>
                </a:solidFill>
                <a:latin typeface="Arial" panose="020B0604020202020204" pitchFamily="34" charset="0"/>
                <a:cs typeface="Arial" panose="020B0604020202020204" pitchFamily="34" charset="0"/>
              </a:rPr>
              <a:t>a) FACT Pillars</a:t>
            </a:r>
          </a:p>
          <a:p>
            <a:pPr marL="45720" indent="0">
              <a:buNone/>
            </a:pPr>
            <a:r>
              <a:rPr lang="en-US" sz="2400" b="1" dirty="0" smtClean="0">
                <a:solidFill>
                  <a:srgbClr val="0070C0"/>
                </a:solidFill>
                <a:latin typeface="Arial" panose="020B0604020202020204" pitchFamily="34" charset="0"/>
                <a:cs typeface="Arial" panose="020B0604020202020204" pitchFamily="34" charset="0"/>
              </a:rPr>
              <a:t>3) Matrix</a:t>
            </a:r>
          </a:p>
          <a:p>
            <a:pPr marL="45720" indent="0">
              <a:buNone/>
            </a:pPr>
            <a:r>
              <a:rPr lang="en-US" sz="2400" b="1" dirty="0">
                <a:solidFill>
                  <a:srgbClr val="0070C0"/>
                </a:solidFill>
                <a:latin typeface="Arial" panose="020B0604020202020204" pitchFamily="34" charset="0"/>
                <a:cs typeface="Arial" panose="020B0604020202020204" pitchFamily="34" charset="0"/>
              </a:rPr>
              <a:t>4</a:t>
            </a:r>
            <a:r>
              <a:rPr lang="en-US" sz="2400" b="1" dirty="0" smtClean="0">
                <a:solidFill>
                  <a:srgbClr val="0070C0"/>
                </a:solidFill>
                <a:latin typeface="Arial" panose="020B0604020202020204" pitchFamily="34" charset="0"/>
                <a:cs typeface="Arial" panose="020B0604020202020204" pitchFamily="34" charset="0"/>
              </a:rPr>
              <a:t>) Flexible scheduling</a:t>
            </a:r>
          </a:p>
          <a:p>
            <a:pPr marL="45720" indent="0">
              <a:buNone/>
            </a:pPr>
            <a:r>
              <a:rPr lang="en-US" sz="2400" b="1" dirty="0" smtClean="0">
                <a:solidFill>
                  <a:srgbClr val="0070C0"/>
                </a:solidFill>
                <a:latin typeface="Arial" panose="020B0604020202020204" pitchFamily="34" charset="0"/>
                <a:cs typeface="Arial" panose="020B0604020202020204" pitchFamily="34" charset="0"/>
              </a:rPr>
              <a:t>5) Specific concern + improve overall functioning</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4309" y="1036933"/>
            <a:ext cx="3399690" cy="2819959"/>
          </a:xfrm>
          <a:prstGeom prst="rect">
            <a:avLst/>
          </a:prstGeom>
        </p:spPr>
      </p:pic>
      <p:sp>
        <p:nvSpPr>
          <p:cNvPr id="5" name="Rectangle 4"/>
          <p:cNvSpPr/>
          <p:nvPr/>
        </p:nvSpPr>
        <p:spPr>
          <a:xfrm>
            <a:off x="1688123" y="390602"/>
            <a:ext cx="5404339" cy="769441"/>
          </a:xfrm>
          <a:prstGeom prst="rect">
            <a:avLst/>
          </a:prstGeom>
        </p:spPr>
        <p:txBody>
          <a:bodyPr wrap="square">
            <a:spAutoFit/>
          </a:bodyPr>
          <a:lstStyle/>
          <a:p>
            <a:pPr algn="ctr"/>
            <a:r>
              <a:rPr lang="en-US" sz="4400" b="1" dirty="0" smtClean="0">
                <a:solidFill>
                  <a:schemeClr val="tx1">
                    <a:lumMod val="95000"/>
                    <a:lumOff val="5000"/>
                  </a:schemeClr>
                </a:solidFill>
                <a:effectLst>
                  <a:reflection blurRad="6350" endPos="0" dir="5400000" sy="-100000" algn="bl" rotWithShape="0"/>
                </a:effectLst>
                <a:latin typeface="Arial" panose="020B0604020202020204" pitchFamily="34" charset="0"/>
                <a:cs typeface="Arial" panose="020B0604020202020204" pitchFamily="34" charset="0"/>
              </a:rPr>
              <a:t>Common Themes</a:t>
            </a:r>
            <a:endParaRPr lang="en-US" sz="4400" b="1" dirty="0">
              <a:solidFill>
                <a:schemeClr val="tx1">
                  <a:lumMod val="95000"/>
                  <a:lumOff val="5000"/>
                </a:schemeClr>
              </a:solidFill>
            </a:endParaRPr>
          </a:p>
        </p:txBody>
      </p:sp>
      <p:pic>
        <p:nvPicPr>
          <p:cNvPr id="4098" name="Picture 2" descr="C:\Users\bbeachy\AppData\Local\Microsoft\Windows\Temporary Internet Files\Content.IE5\B9VHESTG\MC90005620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37306"/>
            <a:ext cx="1811426" cy="180228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1848F88A-6C55-334E-93A6-0C81986F3168}" type="slidenum">
              <a:rPr lang="en-US" smtClean="0"/>
              <a:t>19</a:t>
            </a:fld>
            <a:endParaRPr lang="en-US"/>
          </a:p>
        </p:txBody>
      </p:sp>
    </p:spTree>
    <p:extLst>
      <p:ext uri="{BB962C8B-B14F-4D97-AF65-F5344CB8AC3E}">
        <p14:creationId xmlns:p14="http://schemas.microsoft.com/office/powerpoint/2010/main" val="21911929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920750" y="479577"/>
            <a:ext cx="7254874" cy="1600048"/>
          </a:xfrm>
        </p:spPr>
        <p:txBody>
          <a:bodyPr>
            <a:normAutofit/>
          </a:bodyPr>
          <a:lstStyle/>
          <a:p>
            <a:pPr marL="45720" indent="0">
              <a:buNone/>
            </a:pPr>
            <a:r>
              <a:rPr lang="en-US" sz="2000" dirty="0" smtClean="0">
                <a:solidFill>
                  <a:srgbClr val="FF0000"/>
                </a:solidFill>
              </a:rPr>
              <a:t>I. Does embedding ACT in primary care support large scale behavior change? </a:t>
            </a:r>
            <a:endParaRPr lang="en-US" sz="2000" dirty="0">
              <a:solidFill>
                <a:srgbClr val="FF0000"/>
              </a:solidFill>
            </a:endParaRPr>
          </a:p>
          <a:p>
            <a:pPr marL="45720" indent="0">
              <a:buNone/>
            </a:pPr>
            <a:r>
              <a:rPr lang="en-US" sz="2000" dirty="0" smtClean="0"/>
              <a:t>Patti Robinson, Ph.D.</a:t>
            </a:r>
            <a:endParaRPr lang="en-US" sz="2000" dirty="0"/>
          </a:p>
        </p:txBody>
      </p:sp>
      <p:sp>
        <p:nvSpPr>
          <p:cNvPr id="7" name="Content Placeholder 6"/>
          <p:cNvSpPr>
            <a:spLocks noGrp="1"/>
          </p:cNvSpPr>
          <p:nvPr>
            <p:ph sz="quarter" idx="4"/>
          </p:nvPr>
        </p:nvSpPr>
        <p:spPr>
          <a:xfrm>
            <a:off x="1177797" y="1793874"/>
            <a:ext cx="3044952" cy="3000375"/>
          </a:xfrm>
        </p:spPr>
        <p:txBody>
          <a:bodyPr>
            <a:noAutofit/>
          </a:bodyPr>
          <a:lstStyle/>
          <a:p>
            <a:pPr marL="45720" indent="0">
              <a:buNone/>
            </a:pPr>
            <a:r>
              <a:rPr lang="en-US" sz="2000" dirty="0" smtClean="0">
                <a:solidFill>
                  <a:srgbClr val="FF0000"/>
                </a:solidFill>
                <a:latin typeface="Arial"/>
                <a:cs typeface="Arial"/>
              </a:rPr>
              <a:t>II. What </a:t>
            </a:r>
            <a:r>
              <a:rPr lang="en-US" sz="2000" dirty="0">
                <a:solidFill>
                  <a:srgbClr val="FF0000"/>
                </a:solidFill>
                <a:latin typeface="Arial"/>
                <a:cs typeface="Arial"/>
              </a:rPr>
              <a:t>are the key features for research studies on ACT interventions in the primary care setting? </a:t>
            </a:r>
          </a:p>
          <a:p>
            <a:pPr marL="45720" indent="0">
              <a:buNone/>
            </a:pPr>
            <a:r>
              <a:rPr lang="en-US" sz="2000" dirty="0" smtClean="0">
                <a:latin typeface="Arial"/>
                <a:cs typeface="Arial"/>
              </a:rPr>
              <a:t>Bridget R. </a:t>
            </a:r>
            <a:r>
              <a:rPr lang="en-US" sz="2000" dirty="0" err="1" smtClean="0">
                <a:latin typeface="Arial"/>
                <a:cs typeface="Arial"/>
              </a:rPr>
              <a:t>Beachy</a:t>
            </a:r>
            <a:r>
              <a:rPr lang="en-US" sz="2000" dirty="0" smtClean="0">
                <a:latin typeface="Arial"/>
                <a:cs typeface="Arial"/>
              </a:rPr>
              <a:t>, M. A.</a:t>
            </a:r>
          </a:p>
          <a:p>
            <a:pPr marL="45720" indent="0">
              <a:buNone/>
            </a:pPr>
            <a:r>
              <a:rPr lang="en-US" sz="2000" dirty="0" smtClean="0">
                <a:latin typeface="Arial"/>
                <a:cs typeface="Arial"/>
              </a:rPr>
              <a:t>David E. Bauman, M. A. </a:t>
            </a:r>
          </a:p>
          <a:p>
            <a:pPr marL="45720" indent="0">
              <a:buNone/>
            </a:pPr>
            <a:r>
              <a:rPr lang="en-US" sz="2000" dirty="0" smtClean="0">
                <a:latin typeface="Arial"/>
                <a:cs typeface="Arial"/>
              </a:rPr>
              <a:t>Melissa Baker, Ph.D.</a:t>
            </a:r>
            <a:endParaRPr lang="en-US" sz="2000" dirty="0">
              <a:latin typeface="Arial"/>
              <a:cs typeface="Arial"/>
            </a:endParaRPr>
          </a:p>
        </p:txBody>
      </p:sp>
      <p:sp>
        <p:nvSpPr>
          <p:cNvPr id="4" name="Title 3"/>
          <p:cNvSpPr>
            <a:spLocks noGrp="1"/>
          </p:cNvSpPr>
          <p:nvPr>
            <p:ph type="title"/>
          </p:nvPr>
        </p:nvSpPr>
        <p:spPr>
          <a:xfrm>
            <a:off x="1793289" y="5000624"/>
            <a:ext cx="6512511" cy="514543"/>
          </a:xfrm>
        </p:spPr>
        <p:txBody>
          <a:bodyPr/>
          <a:lstStyle/>
          <a:p>
            <a:pPr marL="0" indent="0">
              <a:buNone/>
            </a:pPr>
            <a:r>
              <a:rPr lang="en-US" sz="3600" b="0" dirty="0" smtClean="0">
                <a:solidFill>
                  <a:schemeClr val="tx1"/>
                </a:solidFill>
                <a:effectLst/>
                <a:latin typeface="Arial"/>
                <a:cs typeface="Arial"/>
              </a:rPr>
              <a:t>THE QUESTIONS AND THE PANELISTS</a:t>
            </a:r>
            <a:endParaRPr lang="en-US" sz="3600" b="0" dirty="0">
              <a:solidFill>
                <a:schemeClr val="tx1"/>
              </a:solidFill>
              <a:effectLst/>
              <a:latin typeface="Arial"/>
              <a:cs typeface="Arial"/>
            </a:endParaRPr>
          </a:p>
        </p:txBody>
      </p:sp>
      <p:sp>
        <p:nvSpPr>
          <p:cNvPr id="9" name="Content Placeholder 6"/>
          <p:cNvSpPr txBox="1">
            <a:spLocks/>
          </p:cNvSpPr>
          <p:nvPr/>
        </p:nvSpPr>
        <p:spPr>
          <a:xfrm>
            <a:off x="5143499" y="1793874"/>
            <a:ext cx="2835275" cy="2825751"/>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9pPr>
          </a:lstStyle>
          <a:p>
            <a:pPr marL="45720" indent="0">
              <a:buNone/>
            </a:pPr>
            <a:r>
              <a:rPr lang="en-US" sz="2000" dirty="0" smtClean="0">
                <a:solidFill>
                  <a:srgbClr val="FF0000"/>
                </a:solidFill>
                <a:latin typeface="Arial"/>
                <a:cs typeface="Arial"/>
              </a:rPr>
              <a:t>III. What </a:t>
            </a:r>
            <a:r>
              <a:rPr lang="en-US" sz="2000" dirty="0">
                <a:solidFill>
                  <a:srgbClr val="FF0000"/>
                </a:solidFill>
                <a:latin typeface="Arial"/>
                <a:cs typeface="Arial"/>
              </a:rPr>
              <a:t>is the value of teaching ACT to medical providers and what methods work best</a:t>
            </a:r>
            <a:r>
              <a:rPr lang="en-US" sz="2000" dirty="0" smtClean="0">
                <a:solidFill>
                  <a:srgbClr val="FF0000"/>
                </a:solidFill>
                <a:latin typeface="Arial"/>
                <a:cs typeface="Arial"/>
              </a:rPr>
              <a:t>?</a:t>
            </a:r>
          </a:p>
          <a:p>
            <a:pPr marL="45720" indent="0">
              <a:buFont typeface="Georgia" pitchFamily="18" charset="0"/>
              <a:buNone/>
            </a:pPr>
            <a:r>
              <a:rPr lang="en-US" sz="2000" dirty="0" smtClean="0">
                <a:latin typeface="Arial"/>
                <a:cs typeface="Arial"/>
              </a:rPr>
              <a:t>Debra A. Gould, M.D., </a:t>
            </a:r>
            <a:r>
              <a:rPr lang="en-US" sz="2000" dirty="0" err="1" smtClean="0">
                <a:latin typeface="Arial"/>
                <a:cs typeface="Arial"/>
              </a:rPr>
              <a:t>M.Ph</a:t>
            </a:r>
            <a:r>
              <a:rPr lang="en-US" sz="2000" dirty="0" smtClean="0">
                <a:latin typeface="Arial"/>
                <a:cs typeface="Arial"/>
              </a:rPr>
              <a:t>.</a:t>
            </a:r>
          </a:p>
          <a:p>
            <a:pPr marL="45720" indent="0">
              <a:buFont typeface="Georgia" pitchFamily="18" charset="0"/>
              <a:buNone/>
            </a:pPr>
            <a:r>
              <a:rPr lang="en-US" sz="2000" dirty="0" smtClean="0">
                <a:latin typeface="Arial"/>
                <a:cs typeface="Arial"/>
              </a:rPr>
              <a:t>Daniel C. Rosen, </a:t>
            </a:r>
            <a:r>
              <a:rPr lang="en-US" sz="2000" dirty="0" err="1" smtClean="0">
                <a:latin typeface="Arial"/>
                <a:cs typeface="Arial"/>
              </a:rPr>
              <a:t>Ph.D</a:t>
            </a:r>
            <a:endParaRPr lang="en-US" sz="2000" dirty="0" smtClean="0">
              <a:latin typeface="Arial"/>
              <a:cs typeface="Arial"/>
            </a:endParaRPr>
          </a:p>
        </p:txBody>
      </p:sp>
      <p:sp>
        <p:nvSpPr>
          <p:cNvPr id="2" name="Slide Number Placeholder 1"/>
          <p:cNvSpPr>
            <a:spLocks noGrp="1"/>
          </p:cNvSpPr>
          <p:nvPr>
            <p:ph type="sldNum" sz="quarter" idx="12"/>
          </p:nvPr>
        </p:nvSpPr>
        <p:spPr/>
        <p:txBody>
          <a:bodyPr/>
          <a:lstStyle/>
          <a:p>
            <a:fld id="{1848F88A-6C55-334E-93A6-0C81986F3168}" type="slidenum">
              <a:rPr lang="en-US" smtClean="0"/>
              <a:t>2</a:t>
            </a:fld>
            <a:endParaRPr lang="en-US"/>
          </a:p>
        </p:txBody>
      </p:sp>
    </p:spTree>
    <p:extLst>
      <p:ext uri="{BB962C8B-B14F-4D97-AF65-F5344CB8AC3E}">
        <p14:creationId xmlns:p14="http://schemas.microsoft.com/office/powerpoint/2010/main" val="8520900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289" y="5298291"/>
            <a:ext cx="6512511" cy="1143000"/>
          </a:xfrm>
        </p:spPr>
        <p:txBody>
          <a:bodyPr/>
          <a:lstStyle/>
          <a:p>
            <a:pPr marL="0" indent="0">
              <a:buNone/>
            </a:pPr>
            <a:r>
              <a:rPr lang="en-US" dirty="0" smtClean="0"/>
              <a:t> </a:t>
            </a:r>
            <a:endParaRPr lang="en-US" dirty="0"/>
          </a:p>
        </p:txBody>
      </p:sp>
      <p:sp>
        <p:nvSpPr>
          <p:cNvPr id="3" name="Content Placeholder 2"/>
          <p:cNvSpPr>
            <a:spLocks noGrp="1"/>
          </p:cNvSpPr>
          <p:nvPr>
            <p:ph sz="quarter" idx="13"/>
          </p:nvPr>
        </p:nvSpPr>
        <p:spPr>
          <a:xfrm>
            <a:off x="1037492" y="1599027"/>
            <a:ext cx="6400800" cy="3474720"/>
          </a:xfrm>
        </p:spPr>
        <p:txBody>
          <a:bodyPr>
            <a:normAutofit/>
          </a:bodyPr>
          <a:lstStyle/>
          <a:p>
            <a:r>
              <a:rPr lang="en-US" sz="2800" b="1" dirty="0" smtClean="0">
                <a:solidFill>
                  <a:schemeClr val="accent5">
                    <a:lumMod val="50000"/>
                  </a:schemeClr>
                </a:solidFill>
                <a:latin typeface="Arial" panose="020B0604020202020204" pitchFamily="34" charset="0"/>
                <a:cs typeface="Arial" panose="020B0604020202020204" pitchFamily="34" charset="0"/>
              </a:rPr>
              <a:t>ACT and Anxiety</a:t>
            </a:r>
          </a:p>
          <a:p>
            <a:r>
              <a:rPr lang="en-US" sz="2800" b="1" dirty="0" smtClean="0">
                <a:solidFill>
                  <a:srgbClr val="7030A0"/>
                </a:solidFill>
                <a:latin typeface="Arial" panose="020B0604020202020204" pitchFamily="34" charset="0"/>
                <a:cs typeface="Arial" panose="020B0604020202020204" pitchFamily="34" charset="0"/>
              </a:rPr>
              <a:t>ACT and Weight </a:t>
            </a:r>
          </a:p>
          <a:p>
            <a:r>
              <a:rPr lang="en-US" sz="2800" b="1" dirty="0" smtClean="0">
                <a:solidFill>
                  <a:srgbClr val="FF0000"/>
                </a:solidFill>
                <a:latin typeface="Arial" panose="020B0604020202020204" pitchFamily="34" charset="0"/>
                <a:cs typeface="Arial" panose="020B0604020202020204" pitchFamily="34" charset="0"/>
              </a:rPr>
              <a:t>ACT and Hypertension</a:t>
            </a:r>
          </a:p>
          <a:p>
            <a:r>
              <a:rPr lang="en-US" sz="2800" b="1" dirty="0" smtClean="0">
                <a:solidFill>
                  <a:srgbClr val="002060"/>
                </a:solidFill>
                <a:latin typeface="Arial" panose="020B0604020202020204" pitchFamily="34" charset="0"/>
                <a:cs typeface="Arial" panose="020B0604020202020204" pitchFamily="34" charset="0"/>
              </a:rPr>
              <a:t>Provider study regarding flexibility and stress</a:t>
            </a:r>
            <a:endParaRPr lang="en-US" sz="2800" b="1" dirty="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2010410" y="442519"/>
            <a:ext cx="4419801" cy="769441"/>
          </a:xfrm>
          <a:prstGeom prst="rect">
            <a:avLst/>
          </a:prstGeom>
        </p:spPr>
        <p:txBody>
          <a:bodyPr wrap="none">
            <a:spAutoFit/>
          </a:bodyPr>
          <a:lstStyle/>
          <a:p>
            <a:pPr algn="ctr"/>
            <a:r>
              <a:rPr lang="en-US" sz="4400" b="1" dirty="0" smtClean="0">
                <a:solidFill>
                  <a:schemeClr val="tx1">
                    <a:lumMod val="95000"/>
                    <a:lumOff val="5000"/>
                  </a:schemeClr>
                </a:solidFill>
                <a:effectLst>
                  <a:reflection blurRad="6350" endPos="0" dir="5400000" sy="-100000" algn="bl" rotWithShape="0"/>
                </a:effectLst>
                <a:latin typeface="Arial" panose="020B0604020202020204" pitchFamily="34" charset="0"/>
                <a:cs typeface="Arial" panose="020B0604020202020204" pitchFamily="34" charset="0"/>
              </a:rPr>
              <a:t>Recent Studies </a:t>
            </a:r>
            <a:endParaRPr lang="en-US" sz="4400" b="1" dirty="0">
              <a:solidFill>
                <a:schemeClr val="tx1">
                  <a:lumMod val="95000"/>
                  <a:lumOff val="5000"/>
                </a:schemeClr>
              </a:solidFill>
            </a:endParaRPr>
          </a:p>
        </p:txBody>
      </p:sp>
      <p:sp>
        <p:nvSpPr>
          <p:cNvPr id="5" name="Slide Number Placeholder 4"/>
          <p:cNvSpPr>
            <a:spLocks noGrp="1"/>
          </p:cNvSpPr>
          <p:nvPr>
            <p:ph type="sldNum" sz="quarter" idx="12"/>
          </p:nvPr>
        </p:nvSpPr>
        <p:spPr/>
        <p:txBody>
          <a:bodyPr/>
          <a:lstStyle/>
          <a:p>
            <a:fld id="{1848F88A-6C55-334E-93A6-0C81986F3168}" type="slidenum">
              <a:rPr lang="en-US" smtClean="0"/>
              <a:t>20</a:t>
            </a:fld>
            <a:endParaRPr lang="en-US"/>
          </a:p>
        </p:txBody>
      </p:sp>
    </p:spTree>
    <p:extLst>
      <p:ext uri="{BB962C8B-B14F-4D97-AF65-F5344CB8AC3E}">
        <p14:creationId xmlns:p14="http://schemas.microsoft.com/office/powerpoint/2010/main" val="3346977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143000" y="1158778"/>
            <a:ext cx="6400800" cy="4408009"/>
          </a:xfrm>
          <a:noFill/>
        </p:spPr>
        <p:txBody>
          <a:bodyPr>
            <a:normAutofit/>
          </a:bodyPr>
          <a:lstStyle/>
          <a:p>
            <a:pPr marL="45720" indent="0">
              <a:buNone/>
            </a:pPr>
            <a:endParaRPr lang="en-US" b="1" dirty="0" smtClean="0">
              <a:solidFill>
                <a:schemeClr val="tx1"/>
              </a:solidFill>
              <a:latin typeface="Arial" panose="020B0604020202020204" pitchFamily="34" charset="0"/>
              <a:cs typeface="Arial" panose="020B0604020202020204" pitchFamily="34" charset="0"/>
            </a:endParaRPr>
          </a:p>
          <a:p>
            <a:pPr>
              <a:buClr>
                <a:schemeClr val="tx1"/>
              </a:buClr>
              <a:buFont typeface="Arial" panose="020B0604020202020204" pitchFamily="34" charset="0"/>
              <a:buChar char="•"/>
            </a:pPr>
            <a:r>
              <a:rPr lang="en-US" b="1" dirty="0" smtClean="0">
                <a:latin typeface="Arial" panose="020B0604020202020204" pitchFamily="34" charset="0"/>
                <a:cs typeface="Arial" panose="020B0604020202020204" pitchFamily="34" charset="0"/>
              </a:rPr>
              <a:t>13 participants </a:t>
            </a:r>
          </a:p>
          <a:p>
            <a:pPr lvl="1">
              <a:buClr>
                <a:schemeClr val="tx1"/>
              </a:buClr>
              <a:buFont typeface="Arial" panose="020B0604020202020204" pitchFamily="34" charset="0"/>
              <a:buChar char="•"/>
            </a:pPr>
            <a:r>
              <a:rPr lang="en-US" b="1" dirty="0" smtClean="0">
                <a:latin typeface="Arial" panose="020B0604020202020204" pitchFamily="34" charset="0"/>
                <a:cs typeface="Arial" panose="020B0604020202020204" pitchFamily="34" charset="0"/>
              </a:rPr>
              <a:t>11 completed treatment</a:t>
            </a:r>
            <a:endParaRPr lang="en-US" b="1" dirty="0">
              <a:latin typeface="Arial" panose="020B0604020202020204" pitchFamily="34" charset="0"/>
              <a:cs typeface="Arial" panose="020B0604020202020204" pitchFamily="34" charset="0"/>
            </a:endParaRPr>
          </a:p>
          <a:p>
            <a:pPr>
              <a:buClr>
                <a:schemeClr val="tx1"/>
              </a:buClr>
              <a:buFont typeface="Arial" panose="020B0604020202020204" pitchFamily="34" charset="0"/>
              <a:buChar char="•"/>
            </a:pPr>
            <a:r>
              <a:rPr lang="en-US" b="1" dirty="0" smtClean="0">
                <a:latin typeface="Arial" panose="020B0604020202020204" pitchFamily="34" charset="0"/>
                <a:cs typeface="Arial" panose="020B0604020202020204" pitchFamily="34" charset="0"/>
              </a:rPr>
              <a:t>3 brief sessions</a:t>
            </a:r>
            <a:r>
              <a:rPr lang="en-US" b="1" dirty="0">
                <a:latin typeface="Arial" panose="020B0604020202020204" pitchFamily="34" charset="0"/>
                <a:cs typeface="Arial" panose="020B0604020202020204" pitchFamily="34" charset="0"/>
              </a:rPr>
              <a:t> </a:t>
            </a:r>
            <a:endParaRPr lang="en-US" b="1" dirty="0" smtClean="0">
              <a:latin typeface="Arial" panose="020B0604020202020204" pitchFamily="34" charset="0"/>
              <a:cs typeface="Arial" panose="020B0604020202020204" pitchFamily="34" charset="0"/>
            </a:endParaRPr>
          </a:p>
          <a:p>
            <a:pPr>
              <a:buClr>
                <a:schemeClr val="tx1"/>
              </a:buClr>
              <a:buFont typeface="Arial" panose="020B0604020202020204" pitchFamily="34" charset="0"/>
              <a:buChar char="•"/>
            </a:pPr>
            <a:r>
              <a:rPr lang="en-US" b="1" dirty="0" smtClean="0">
                <a:latin typeface="Arial" panose="020B0604020202020204" pitchFamily="34" charset="0"/>
                <a:cs typeface="Arial" panose="020B0604020202020204" pitchFamily="34" charset="0"/>
              </a:rPr>
              <a:t>Measures: </a:t>
            </a:r>
          </a:p>
          <a:p>
            <a:pPr lvl="1">
              <a:buClr>
                <a:schemeClr val="tx1"/>
              </a:buClr>
              <a:buFont typeface="Arial" panose="020B0604020202020204" pitchFamily="34" charset="0"/>
              <a:buChar char="•"/>
            </a:pPr>
            <a:r>
              <a:rPr lang="en-US" b="1" dirty="0" smtClean="0">
                <a:latin typeface="Arial" panose="020B0604020202020204" pitchFamily="34" charset="0"/>
                <a:cs typeface="Arial" panose="020B0604020202020204" pitchFamily="34" charset="0"/>
              </a:rPr>
              <a:t>Outcomes: WHOQOL-BREF, VLQ, GAD-7, BAI</a:t>
            </a:r>
          </a:p>
          <a:p>
            <a:pPr lvl="1">
              <a:buClr>
                <a:schemeClr val="tx1"/>
              </a:buClr>
              <a:buFont typeface="Arial" panose="020B0604020202020204" pitchFamily="34" charset="0"/>
              <a:buChar char="•"/>
            </a:pPr>
            <a:r>
              <a:rPr lang="en-US" b="1" dirty="0" smtClean="0">
                <a:latin typeface="Arial" panose="020B0604020202020204" pitchFamily="34" charset="0"/>
                <a:cs typeface="Arial" panose="020B0604020202020204" pitchFamily="34" charset="0"/>
              </a:rPr>
              <a:t>Process: VLQ, AAQ-II, MAAS</a:t>
            </a:r>
          </a:p>
        </p:txBody>
      </p:sp>
      <p:sp>
        <p:nvSpPr>
          <p:cNvPr id="2" name="Rectangle 1"/>
          <p:cNvSpPr/>
          <p:nvPr/>
        </p:nvSpPr>
        <p:spPr>
          <a:xfrm>
            <a:off x="904352" y="450892"/>
            <a:ext cx="7345345" cy="707886"/>
          </a:xfrm>
          <a:prstGeom prst="rect">
            <a:avLst/>
          </a:prstGeom>
        </p:spPr>
        <p:txBody>
          <a:bodyPr wrap="square">
            <a:spAutoFit/>
          </a:bodyPr>
          <a:lstStyle/>
          <a:p>
            <a:pPr algn="ctr"/>
            <a:r>
              <a:rPr lang="en-US" sz="4000" b="1" dirty="0" smtClean="0">
                <a:solidFill>
                  <a:srgbClr val="7030A0"/>
                </a:solidFill>
                <a:effectLst>
                  <a:reflection blurRad="6350" endPos="0" dir="5400000" sy="-100000" algn="bl" rotWithShape="0"/>
                </a:effectLst>
                <a:latin typeface="Arial" panose="020B0604020202020204" pitchFamily="34" charset="0"/>
                <a:cs typeface="Arial" panose="020B0604020202020204" pitchFamily="34" charset="0"/>
              </a:rPr>
              <a:t>ACT and Anxiety</a:t>
            </a:r>
            <a:endParaRPr lang="en-US" sz="4000" b="1" dirty="0">
              <a:solidFill>
                <a:srgbClr val="7030A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352" y="4505869"/>
            <a:ext cx="2686050" cy="16954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783" y="4505869"/>
            <a:ext cx="1905000" cy="1552575"/>
          </a:xfrm>
          <a:prstGeom prst="rect">
            <a:avLst/>
          </a:prstGeom>
        </p:spPr>
      </p:pic>
      <p:sp>
        <p:nvSpPr>
          <p:cNvPr id="6" name="Slide Number Placeholder 5"/>
          <p:cNvSpPr>
            <a:spLocks noGrp="1"/>
          </p:cNvSpPr>
          <p:nvPr>
            <p:ph type="sldNum" sz="quarter" idx="12"/>
          </p:nvPr>
        </p:nvSpPr>
        <p:spPr/>
        <p:txBody>
          <a:bodyPr/>
          <a:lstStyle/>
          <a:p>
            <a:fld id="{1848F88A-6C55-334E-93A6-0C81986F3168}" type="slidenum">
              <a:rPr lang="en-US" smtClean="0"/>
              <a:t>21</a:t>
            </a:fld>
            <a:endParaRPr lang="en-US"/>
          </a:p>
        </p:txBody>
      </p:sp>
    </p:spTree>
    <p:extLst>
      <p:ext uri="{BB962C8B-B14F-4D97-AF65-F5344CB8AC3E}">
        <p14:creationId xmlns:p14="http://schemas.microsoft.com/office/powerpoint/2010/main" val="25115949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92125" y="1158778"/>
            <a:ext cx="8032750" cy="5445222"/>
          </a:xfrm>
          <a:noFill/>
        </p:spPr>
        <p:txBody>
          <a:bodyPr>
            <a:normAutofit/>
          </a:bodyPr>
          <a:lstStyle/>
          <a:p>
            <a:pPr marL="45720" indent="0">
              <a:buClr>
                <a:schemeClr val="tx1"/>
              </a:buClr>
              <a:buNone/>
            </a:pPr>
            <a:r>
              <a:rPr lang="en-US" sz="2800" b="1" dirty="0" smtClean="0">
                <a:latin typeface="Arial" panose="020B0604020202020204" pitchFamily="34" charset="0"/>
                <a:cs typeface="Arial" panose="020B0604020202020204" pitchFamily="34" charset="0"/>
              </a:rPr>
              <a:t>Results</a:t>
            </a:r>
          </a:p>
          <a:p>
            <a:pPr lvl="1">
              <a:buClr>
                <a:schemeClr val="tx1"/>
              </a:buClr>
              <a:buFont typeface="Arial" panose="020B0604020202020204" pitchFamily="34" charset="0"/>
              <a:buChar char="•"/>
            </a:pPr>
            <a:r>
              <a:rPr lang="en-US" sz="2800" b="1" dirty="0" smtClean="0">
                <a:latin typeface="Arial" panose="020B0604020202020204" pitchFamily="34" charset="0"/>
                <a:cs typeface="Arial" panose="020B0604020202020204" pitchFamily="34" charset="0"/>
              </a:rPr>
              <a:t>Outcome measures</a:t>
            </a:r>
          </a:p>
          <a:p>
            <a:pPr lvl="2">
              <a:buClr>
                <a:schemeClr val="tx1"/>
              </a:buClr>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WHOQOL-BREF</a:t>
            </a:r>
          </a:p>
          <a:p>
            <a:pPr lvl="3">
              <a:buClr>
                <a:schemeClr val="tx1"/>
              </a:buClr>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Psychological Composite: </a:t>
            </a:r>
            <a:r>
              <a:rPr lang="en-US" sz="2000" b="1" dirty="0" smtClean="0">
                <a:solidFill>
                  <a:srgbClr val="FF0000"/>
                </a:solidFill>
                <a:latin typeface="Arial" panose="020B0604020202020204" pitchFamily="34" charset="0"/>
                <a:cs typeface="Arial" panose="020B0604020202020204" pitchFamily="34" charset="0"/>
              </a:rPr>
              <a:t>12.54 improvement (</a:t>
            </a:r>
            <a:r>
              <a:rPr lang="en-US" sz="2000" b="1" i="1" dirty="0" smtClean="0">
                <a:solidFill>
                  <a:srgbClr val="FF0000"/>
                </a:solidFill>
                <a:latin typeface="Arial" panose="020B0604020202020204" pitchFamily="34" charset="0"/>
                <a:cs typeface="Arial" panose="020B0604020202020204" pitchFamily="34" charset="0"/>
              </a:rPr>
              <a:t>p = </a:t>
            </a:r>
            <a:r>
              <a:rPr lang="en-US" sz="2000" b="1" dirty="0" smtClean="0">
                <a:solidFill>
                  <a:srgbClr val="FF0000"/>
                </a:solidFill>
                <a:latin typeface="Arial" panose="020B0604020202020204" pitchFamily="34" charset="0"/>
                <a:cs typeface="Arial" panose="020B0604020202020204" pitchFamily="34" charset="0"/>
              </a:rPr>
              <a:t>.020)</a:t>
            </a:r>
          </a:p>
          <a:p>
            <a:pPr lvl="3">
              <a:buClr>
                <a:schemeClr val="tx1"/>
              </a:buClr>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Total Composite: </a:t>
            </a:r>
            <a:r>
              <a:rPr lang="en-US" sz="2000" b="1" dirty="0" smtClean="0">
                <a:solidFill>
                  <a:srgbClr val="FF0000"/>
                </a:solidFill>
                <a:latin typeface="Arial" panose="020B0604020202020204" pitchFamily="34" charset="0"/>
                <a:cs typeface="Arial" panose="020B0604020202020204" pitchFamily="34" charset="0"/>
              </a:rPr>
              <a:t>11 improvement (</a:t>
            </a:r>
            <a:r>
              <a:rPr lang="en-US" sz="2000" b="1" i="1" dirty="0" smtClean="0">
                <a:solidFill>
                  <a:srgbClr val="FF0000"/>
                </a:solidFill>
                <a:latin typeface="Arial" panose="020B0604020202020204" pitchFamily="34" charset="0"/>
                <a:cs typeface="Arial" panose="020B0604020202020204" pitchFamily="34" charset="0"/>
              </a:rPr>
              <a:t>p = </a:t>
            </a:r>
            <a:r>
              <a:rPr lang="en-US" sz="2000" b="1" dirty="0" smtClean="0">
                <a:solidFill>
                  <a:srgbClr val="FF0000"/>
                </a:solidFill>
                <a:latin typeface="Arial" panose="020B0604020202020204" pitchFamily="34" charset="0"/>
                <a:cs typeface="Arial" panose="020B0604020202020204" pitchFamily="34" charset="0"/>
              </a:rPr>
              <a:t>.013)</a:t>
            </a:r>
          </a:p>
          <a:p>
            <a:pPr lvl="2">
              <a:buClr>
                <a:schemeClr val="tx1"/>
              </a:buClr>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VLQ: </a:t>
            </a:r>
            <a:r>
              <a:rPr lang="en-US" sz="2400" b="1" dirty="0" smtClean="0">
                <a:solidFill>
                  <a:srgbClr val="FF0000"/>
                </a:solidFill>
                <a:latin typeface="Arial" panose="020B0604020202020204" pitchFamily="34" charset="0"/>
                <a:cs typeface="Arial" panose="020B0604020202020204" pitchFamily="34" charset="0"/>
              </a:rPr>
              <a:t>17.62 improvement (</a:t>
            </a:r>
            <a:r>
              <a:rPr lang="en-US" sz="2400" b="1" i="1" dirty="0" smtClean="0">
                <a:solidFill>
                  <a:srgbClr val="FF0000"/>
                </a:solidFill>
                <a:latin typeface="Arial" panose="020B0604020202020204" pitchFamily="34" charset="0"/>
                <a:cs typeface="Arial" panose="020B0604020202020204" pitchFamily="34" charset="0"/>
              </a:rPr>
              <a:t>p </a:t>
            </a:r>
            <a:r>
              <a:rPr lang="en-US" sz="2400" b="1" dirty="0" smtClean="0">
                <a:solidFill>
                  <a:srgbClr val="FF0000"/>
                </a:solidFill>
                <a:latin typeface="Arial" panose="020B0604020202020204" pitchFamily="34" charset="0"/>
                <a:cs typeface="Arial" panose="020B0604020202020204" pitchFamily="34" charset="0"/>
              </a:rPr>
              <a:t>= .013)</a:t>
            </a:r>
          </a:p>
          <a:p>
            <a:pPr lvl="2">
              <a:buClr>
                <a:schemeClr val="tx1"/>
              </a:buClr>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GAD-7: </a:t>
            </a:r>
            <a:r>
              <a:rPr lang="en-US" sz="2400" b="1" dirty="0" smtClean="0">
                <a:solidFill>
                  <a:srgbClr val="FF0000"/>
                </a:solidFill>
                <a:latin typeface="Arial" panose="020B0604020202020204" pitchFamily="34" charset="0"/>
                <a:cs typeface="Arial" panose="020B0604020202020204" pitchFamily="34" charset="0"/>
              </a:rPr>
              <a:t>5.82 improvement (</a:t>
            </a:r>
            <a:r>
              <a:rPr lang="en-US" sz="2400" b="1" i="1" dirty="0" smtClean="0">
                <a:solidFill>
                  <a:srgbClr val="FF0000"/>
                </a:solidFill>
                <a:latin typeface="Arial" panose="020B0604020202020204" pitchFamily="34" charset="0"/>
                <a:cs typeface="Arial" panose="020B0604020202020204" pitchFamily="34" charset="0"/>
              </a:rPr>
              <a:t>p </a:t>
            </a:r>
            <a:r>
              <a:rPr lang="en-US" sz="2400" b="1" dirty="0" smtClean="0">
                <a:solidFill>
                  <a:srgbClr val="FF0000"/>
                </a:solidFill>
                <a:latin typeface="Arial" panose="020B0604020202020204" pitchFamily="34" charset="0"/>
                <a:cs typeface="Arial" panose="020B0604020202020204" pitchFamily="34" charset="0"/>
              </a:rPr>
              <a:t>= .025)</a:t>
            </a:r>
          </a:p>
          <a:p>
            <a:pPr lvl="2">
              <a:buClr>
                <a:schemeClr val="tx1"/>
              </a:buClr>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BAI: </a:t>
            </a:r>
            <a:r>
              <a:rPr lang="en-US" sz="2400" b="1" dirty="0" smtClean="0">
                <a:solidFill>
                  <a:srgbClr val="FF0000"/>
                </a:solidFill>
                <a:latin typeface="Arial" panose="020B0604020202020204" pitchFamily="34" charset="0"/>
                <a:cs typeface="Arial" panose="020B0604020202020204" pitchFamily="34" charset="0"/>
              </a:rPr>
              <a:t>7.96 improvement (</a:t>
            </a:r>
            <a:r>
              <a:rPr lang="en-US" sz="2400" b="1" i="1" dirty="0" smtClean="0">
                <a:solidFill>
                  <a:srgbClr val="FF0000"/>
                </a:solidFill>
                <a:latin typeface="Arial" panose="020B0604020202020204" pitchFamily="34" charset="0"/>
                <a:cs typeface="Arial" panose="020B0604020202020204" pitchFamily="34" charset="0"/>
              </a:rPr>
              <a:t>p </a:t>
            </a:r>
            <a:r>
              <a:rPr lang="en-US" sz="2400" b="1" dirty="0" smtClean="0">
                <a:solidFill>
                  <a:srgbClr val="FF0000"/>
                </a:solidFill>
                <a:latin typeface="Arial" panose="020B0604020202020204" pitchFamily="34" charset="0"/>
                <a:cs typeface="Arial" panose="020B0604020202020204" pitchFamily="34" charset="0"/>
              </a:rPr>
              <a:t>= .021)</a:t>
            </a:r>
          </a:p>
          <a:p>
            <a:pPr lvl="1">
              <a:buClr>
                <a:schemeClr val="tx1"/>
              </a:buClr>
              <a:buFont typeface="Arial" panose="020B0604020202020204" pitchFamily="34" charset="0"/>
              <a:buChar char="•"/>
            </a:pPr>
            <a:r>
              <a:rPr lang="en-US" sz="2800" b="1" dirty="0" smtClean="0">
                <a:latin typeface="Arial" panose="020B0604020202020204" pitchFamily="34" charset="0"/>
                <a:cs typeface="Arial" panose="020B0604020202020204" pitchFamily="34" charset="0"/>
              </a:rPr>
              <a:t>Process measures</a:t>
            </a:r>
          </a:p>
          <a:p>
            <a:pPr lvl="2">
              <a:buClr>
                <a:schemeClr val="tx1"/>
              </a:buClr>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AAQ-II: 8.64 improvement (</a:t>
            </a:r>
            <a:r>
              <a:rPr lang="en-US" sz="2400" b="1" i="1" dirty="0" smtClean="0">
                <a:latin typeface="Arial" panose="020B0604020202020204" pitchFamily="34" charset="0"/>
                <a:cs typeface="Arial" panose="020B0604020202020204" pitchFamily="34" charset="0"/>
              </a:rPr>
              <a:t>p</a:t>
            </a:r>
            <a:r>
              <a:rPr lang="en-US" sz="2400" b="1" dirty="0" smtClean="0">
                <a:latin typeface="Arial" panose="020B0604020202020204" pitchFamily="34" charset="0"/>
                <a:cs typeface="Arial" panose="020B0604020202020204" pitchFamily="34" charset="0"/>
              </a:rPr>
              <a:t> = .054)</a:t>
            </a:r>
          </a:p>
          <a:p>
            <a:pPr lvl="2">
              <a:buClr>
                <a:schemeClr val="tx1"/>
              </a:buClr>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MAAS: 4.28 improvement (</a:t>
            </a:r>
            <a:r>
              <a:rPr lang="en-US" sz="2400" b="1" i="1" dirty="0" smtClean="0">
                <a:latin typeface="Arial" panose="020B0604020202020204" pitchFamily="34" charset="0"/>
                <a:cs typeface="Arial" panose="020B0604020202020204" pitchFamily="34" charset="0"/>
              </a:rPr>
              <a:t>p </a:t>
            </a:r>
            <a:r>
              <a:rPr lang="en-US" sz="2400" b="1" dirty="0" smtClean="0">
                <a:latin typeface="Arial" panose="020B0604020202020204" pitchFamily="34" charset="0"/>
                <a:cs typeface="Arial" panose="020B0604020202020204" pitchFamily="34" charset="0"/>
              </a:rPr>
              <a:t>= .365)</a:t>
            </a:r>
          </a:p>
          <a:p>
            <a:pPr lvl="2">
              <a:buClr>
                <a:schemeClr val="tx1"/>
              </a:buClr>
              <a:buFont typeface="Arial" panose="020B0604020202020204" pitchFamily="34" charset="0"/>
              <a:buChar char="•"/>
            </a:pPr>
            <a:endParaRPr lang="en-US" b="1" dirty="0" smtClean="0">
              <a:latin typeface="Arial" panose="020B0604020202020204" pitchFamily="34" charset="0"/>
              <a:cs typeface="Arial" panose="020B0604020202020204" pitchFamily="34" charset="0"/>
            </a:endParaRPr>
          </a:p>
          <a:p>
            <a:pPr marL="640080" lvl="2" indent="0">
              <a:buClr>
                <a:schemeClr val="tx1"/>
              </a:buClr>
              <a:buNone/>
            </a:pPr>
            <a:endParaRPr lang="en-US" b="1" dirty="0">
              <a:latin typeface="Arial" panose="020B0604020202020204" pitchFamily="34" charset="0"/>
              <a:cs typeface="Arial" panose="020B0604020202020204" pitchFamily="34" charset="0"/>
            </a:endParaRPr>
          </a:p>
        </p:txBody>
      </p:sp>
      <p:sp>
        <p:nvSpPr>
          <p:cNvPr id="2" name="Rectangle 1"/>
          <p:cNvSpPr/>
          <p:nvPr/>
        </p:nvSpPr>
        <p:spPr>
          <a:xfrm>
            <a:off x="4333876" y="303320"/>
            <a:ext cx="3365500" cy="1323439"/>
          </a:xfrm>
          <a:prstGeom prst="rect">
            <a:avLst/>
          </a:prstGeom>
        </p:spPr>
        <p:txBody>
          <a:bodyPr wrap="square">
            <a:spAutoFit/>
          </a:bodyPr>
          <a:lstStyle/>
          <a:p>
            <a:pPr algn="ctr"/>
            <a:r>
              <a:rPr lang="en-US" sz="4000" b="1" dirty="0" smtClean="0">
                <a:solidFill>
                  <a:srgbClr val="7030A0"/>
                </a:solidFill>
                <a:effectLst>
                  <a:reflection blurRad="6350" endPos="0" dir="5400000" sy="-100000" algn="bl" rotWithShape="0"/>
                </a:effectLst>
                <a:latin typeface="Arial" panose="020B0604020202020204" pitchFamily="34" charset="0"/>
                <a:cs typeface="Arial" panose="020B0604020202020204" pitchFamily="34" charset="0"/>
              </a:rPr>
              <a:t>ACT and </a:t>
            </a:r>
          </a:p>
          <a:p>
            <a:pPr algn="ctr"/>
            <a:r>
              <a:rPr lang="en-US" sz="4000" b="1" dirty="0" smtClean="0">
                <a:solidFill>
                  <a:srgbClr val="7030A0"/>
                </a:solidFill>
                <a:effectLst>
                  <a:reflection blurRad="6350" endPos="0" dir="5400000" sy="-100000" algn="bl" rotWithShape="0"/>
                </a:effectLst>
                <a:latin typeface="Arial" panose="020B0604020202020204" pitchFamily="34" charset="0"/>
                <a:cs typeface="Arial" panose="020B0604020202020204" pitchFamily="34" charset="0"/>
              </a:rPr>
              <a:t>Anxiety</a:t>
            </a:r>
            <a:endParaRPr lang="en-US" sz="4000" b="1" dirty="0">
              <a:solidFill>
                <a:srgbClr val="7030A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376" y="319194"/>
            <a:ext cx="1428750" cy="1174084"/>
          </a:xfrm>
          <a:prstGeom prst="rect">
            <a:avLst/>
          </a:prstGeom>
        </p:spPr>
      </p:pic>
      <p:sp>
        <p:nvSpPr>
          <p:cNvPr id="4" name="Slide Number Placeholder 3"/>
          <p:cNvSpPr>
            <a:spLocks noGrp="1"/>
          </p:cNvSpPr>
          <p:nvPr>
            <p:ph type="sldNum" sz="quarter" idx="12"/>
          </p:nvPr>
        </p:nvSpPr>
        <p:spPr/>
        <p:txBody>
          <a:bodyPr/>
          <a:lstStyle/>
          <a:p>
            <a:fld id="{1848F88A-6C55-334E-93A6-0C81986F3168}" type="slidenum">
              <a:rPr lang="en-US" smtClean="0"/>
              <a:t>22</a:t>
            </a:fld>
            <a:endParaRPr lang="en-US"/>
          </a:p>
        </p:txBody>
      </p:sp>
    </p:spTree>
    <p:extLst>
      <p:ext uri="{BB962C8B-B14F-4D97-AF65-F5344CB8AC3E}">
        <p14:creationId xmlns:p14="http://schemas.microsoft.com/office/powerpoint/2010/main" val="13393168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4352" y="450892"/>
            <a:ext cx="7345345" cy="707886"/>
          </a:xfrm>
          <a:prstGeom prst="rect">
            <a:avLst/>
          </a:prstGeom>
        </p:spPr>
        <p:txBody>
          <a:bodyPr wrap="square">
            <a:spAutoFit/>
          </a:bodyPr>
          <a:lstStyle/>
          <a:p>
            <a:pPr algn="ctr"/>
            <a:r>
              <a:rPr lang="en-US" sz="4000" b="1" dirty="0" smtClean="0">
                <a:solidFill>
                  <a:srgbClr val="7030A0"/>
                </a:solidFill>
                <a:effectLst>
                  <a:reflection blurRad="6350" endPos="0" dir="5400000" sy="-100000" algn="bl" rotWithShape="0"/>
                </a:effectLst>
                <a:latin typeface="Arial" panose="020B0604020202020204" pitchFamily="34" charset="0"/>
                <a:cs typeface="Arial" panose="020B0604020202020204" pitchFamily="34" charset="0"/>
              </a:rPr>
              <a:t>ACT and Anxiety</a:t>
            </a:r>
            <a:endParaRPr lang="en-US" sz="4000" b="1" dirty="0">
              <a:solidFill>
                <a:srgbClr val="7030A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11" y="1158778"/>
            <a:ext cx="898842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1848F88A-6C55-334E-93A6-0C81986F3168}" type="slidenum">
              <a:rPr lang="en-US" smtClean="0"/>
              <a:t>23</a:t>
            </a:fld>
            <a:endParaRPr lang="en-US"/>
          </a:p>
        </p:txBody>
      </p:sp>
    </p:spTree>
    <p:extLst>
      <p:ext uri="{BB962C8B-B14F-4D97-AF65-F5344CB8AC3E}">
        <p14:creationId xmlns:p14="http://schemas.microsoft.com/office/powerpoint/2010/main" val="12538451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143000" y="1158778"/>
            <a:ext cx="6400800" cy="4408009"/>
          </a:xfrm>
          <a:noFill/>
        </p:spPr>
        <p:txBody>
          <a:bodyPr>
            <a:normAutofit/>
          </a:bodyPr>
          <a:lstStyle/>
          <a:p>
            <a:pPr marL="45720" indent="0">
              <a:buNone/>
            </a:pPr>
            <a:endParaRPr lang="en-US" b="1" dirty="0" smtClean="0">
              <a:solidFill>
                <a:schemeClr val="tx1"/>
              </a:solidFill>
              <a:latin typeface="Arial" panose="020B0604020202020204" pitchFamily="34" charset="0"/>
              <a:cs typeface="Arial" panose="020B0604020202020204" pitchFamily="34" charset="0"/>
            </a:endParaRPr>
          </a:p>
          <a:p>
            <a:pPr>
              <a:buClr>
                <a:schemeClr val="tx1"/>
              </a:buClr>
              <a:buFont typeface="Arial" panose="020B0604020202020204" pitchFamily="34" charset="0"/>
              <a:buChar char="•"/>
            </a:pPr>
            <a:r>
              <a:rPr lang="en-US" b="1" dirty="0" smtClean="0">
                <a:latin typeface="Arial" panose="020B0604020202020204" pitchFamily="34" charset="0"/>
                <a:cs typeface="Arial" panose="020B0604020202020204" pitchFamily="34" charset="0"/>
              </a:rPr>
              <a:t>Implications:</a:t>
            </a:r>
          </a:p>
          <a:p>
            <a:pPr lvl="1">
              <a:buClr>
                <a:schemeClr val="tx1"/>
              </a:buClr>
              <a:buFont typeface="Arial" panose="020B0604020202020204" pitchFamily="34" charset="0"/>
              <a:buChar char="•"/>
            </a:pPr>
            <a:r>
              <a:rPr lang="en-US" b="1" dirty="0" smtClean="0">
                <a:solidFill>
                  <a:srgbClr val="FF0000"/>
                </a:solidFill>
                <a:latin typeface="Arial" panose="020B0604020202020204" pitchFamily="34" charset="0"/>
                <a:cs typeface="Arial" panose="020B0604020202020204" pitchFamily="34" charset="0"/>
              </a:rPr>
              <a:t>Feasible</a:t>
            </a:r>
          </a:p>
          <a:p>
            <a:pPr lvl="1">
              <a:buClr>
                <a:schemeClr val="tx1"/>
              </a:buClr>
              <a:buFont typeface="Arial" panose="020B0604020202020204" pitchFamily="34" charset="0"/>
              <a:buChar char="•"/>
            </a:pPr>
            <a:r>
              <a:rPr lang="en-US" b="1" dirty="0" smtClean="0">
                <a:solidFill>
                  <a:srgbClr val="FF0000"/>
                </a:solidFill>
                <a:latin typeface="Arial" panose="020B0604020202020204" pitchFamily="34" charset="0"/>
                <a:cs typeface="Arial" panose="020B0604020202020204" pitchFamily="34" charset="0"/>
              </a:rPr>
              <a:t>Improve QOL and anxiety</a:t>
            </a:r>
          </a:p>
          <a:p>
            <a:pPr lvl="1">
              <a:buClr>
                <a:schemeClr val="tx1"/>
              </a:buClr>
              <a:buFont typeface="Arial" panose="020B0604020202020204" pitchFamily="34" charset="0"/>
              <a:buChar char="•"/>
            </a:pPr>
            <a:r>
              <a:rPr lang="en-US" b="1" dirty="0" smtClean="0">
                <a:solidFill>
                  <a:srgbClr val="FF0000"/>
                </a:solidFill>
                <a:latin typeface="Arial" panose="020B0604020202020204" pitchFamily="34" charset="0"/>
                <a:cs typeface="Arial" panose="020B0604020202020204" pitchFamily="34" charset="0"/>
              </a:rPr>
              <a:t>Components of protocol</a:t>
            </a:r>
          </a:p>
          <a:p>
            <a:pPr lvl="1">
              <a:buClr>
                <a:schemeClr val="tx1"/>
              </a:buClr>
              <a:buFont typeface="Arial" panose="020B0604020202020204" pitchFamily="34" charset="0"/>
              <a:buChar char="•"/>
            </a:pPr>
            <a:r>
              <a:rPr lang="en-US" b="1" dirty="0" smtClean="0">
                <a:solidFill>
                  <a:srgbClr val="FF0000"/>
                </a:solidFill>
                <a:latin typeface="Arial" panose="020B0604020202020204" pitchFamily="34" charset="0"/>
                <a:cs typeface="Arial" panose="020B0604020202020204" pitchFamily="34" charset="0"/>
              </a:rPr>
              <a:t>Limitations</a:t>
            </a:r>
          </a:p>
          <a:p>
            <a:pPr lvl="1">
              <a:buClr>
                <a:schemeClr val="tx1"/>
              </a:buClr>
              <a:buFont typeface="Arial" panose="020B0604020202020204" pitchFamily="34" charset="0"/>
              <a:buChar char="•"/>
            </a:pPr>
            <a:r>
              <a:rPr lang="en-US" b="1" dirty="0" smtClean="0">
                <a:solidFill>
                  <a:srgbClr val="FF0000"/>
                </a:solidFill>
                <a:latin typeface="Arial" panose="020B0604020202020204" pitchFamily="34" charset="0"/>
                <a:cs typeface="Arial" panose="020B0604020202020204" pitchFamily="34" charset="0"/>
              </a:rPr>
              <a:t>Encouraging!  </a:t>
            </a:r>
          </a:p>
          <a:p>
            <a:pPr lvl="1">
              <a:buClr>
                <a:schemeClr val="tx1"/>
              </a:buClr>
              <a:buFont typeface="Arial" panose="020B0604020202020204" pitchFamily="34" charset="0"/>
              <a:buChar char="•"/>
            </a:pPr>
            <a:endParaRPr lang="en-US" b="1"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904352" y="450892"/>
            <a:ext cx="7345345" cy="707886"/>
          </a:xfrm>
          <a:prstGeom prst="rect">
            <a:avLst/>
          </a:prstGeom>
        </p:spPr>
        <p:txBody>
          <a:bodyPr wrap="square">
            <a:spAutoFit/>
          </a:bodyPr>
          <a:lstStyle/>
          <a:p>
            <a:pPr algn="ctr"/>
            <a:r>
              <a:rPr lang="en-US" sz="4000" b="1" dirty="0" smtClean="0">
                <a:solidFill>
                  <a:srgbClr val="7030A0"/>
                </a:solidFill>
                <a:effectLst>
                  <a:reflection blurRad="6350" endPos="0" dir="5400000" sy="-100000" algn="bl" rotWithShape="0"/>
                </a:effectLst>
                <a:latin typeface="Arial" panose="020B0604020202020204" pitchFamily="34" charset="0"/>
                <a:cs typeface="Arial" panose="020B0604020202020204" pitchFamily="34" charset="0"/>
              </a:rPr>
              <a:t>ACT and Anxiety</a:t>
            </a:r>
            <a:endParaRPr lang="en-US" sz="4000" b="1" dirty="0">
              <a:solidFill>
                <a:srgbClr val="7030A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7238" y="3577995"/>
            <a:ext cx="3312660" cy="2216471"/>
          </a:xfrm>
          <a:prstGeom prst="rect">
            <a:avLst/>
          </a:prstGeom>
        </p:spPr>
      </p:pic>
      <p:sp>
        <p:nvSpPr>
          <p:cNvPr id="5" name="Slide Number Placeholder 4"/>
          <p:cNvSpPr>
            <a:spLocks noGrp="1"/>
          </p:cNvSpPr>
          <p:nvPr>
            <p:ph type="sldNum" sz="quarter" idx="12"/>
          </p:nvPr>
        </p:nvSpPr>
        <p:spPr/>
        <p:txBody>
          <a:bodyPr/>
          <a:lstStyle/>
          <a:p>
            <a:fld id="{1848F88A-6C55-334E-93A6-0C81986F3168}" type="slidenum">
              <a:rPr lang="en-US" smtClean="0"/>
              <a:t>24</a:t>
            </a:fld>
            <a:endParaRPr lang="en-US"/>
          </a:p>
        </p:txBody>
      </p:sp>
    </p:spTree>
    <p:extLst>
      <p:ext uri="{BB962C8B-B14F-4D97-AF65-F5344CB8AC3E}">
        <p14:creationId xmlns:p14="http://schemas.microsoft.com/office/powerpoint/2010/main" val="17547759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143000" y="1158778"/>
            <a:ext cx="6858000" cy="5397597"/>
          </a:xfrm>
          <a:noFill/>
        </p:spPr>
        <p:txBody>
          <a:bodyPr>
            <a:normAutofit/>
          </a:bodyPr>
          <a:lstStyle/>
          <a:p>
            <a:pPr>
              <a:lnSpc>
                <a:spcPct val="110000"/>
              </a:lnSpc>
              <a:buClr>
                <a:schemeClr val="tx1"/>
              </a:buClr>
              <a:buFont typeface="Arial"/>
              <a:buChar char="•"/>
            </a:pPr>
            <a:r>
              <a:rPr lang="en-US" b="1" dirty="0" smtClean="0">
                <a:latin typeface="Arial" panose="020B0604020202020204" pitchFamily="34" charset="0"/>
                <a:cs typeface="Arial" panose="020B0604020202020204" pitchFamily="34" charset="0"/>
              </a:rPr>
              <a:t>15 participants enrolled, 12 </a:t>
            </a:r>
            <a:r>
              <a:rPr lang="en-US" b="1" dirty="0">
                <a:latin typeface="Arial" panose="020B0604020202020204" pitchFamily="34" charset="0"/>
                <a:cs typeface="Arial" panose="020B0604020202020204" pitchFamily="34" charset="0"/>
              </a:rPr>
              <a:t>attended at least one </a:t>
            </a:r>
            <a:r>
              <a:rPr lang="en-US" b="1" dirty="0" smtClean="0">
                <a:latin typeface="Arial" panose="020B0604020202020204" pitchFamily="34" charset="0"/>
                <a:cs typeface="Arial" panose="020B0604020202020204" pitchFamily="34" charset="0"/>
              </a:rPr>
              <a:t>session, 11 became completers. </a:t>
            </a:r>
            <a:r>
              <a:rPr lang="en-US" b="1" dirty="0">
                <a:latin typeface="Arial" panose="020B0604020202020204" pitchFamily="34" charset="0"/>
                <a:cs typeface="Arial" panose="020B0604020202020204" pitchFamily="34" charset="0"/>
              </a:rPr>
              <a:t>n</a:t>
            </a:r>
            <a:r>
              <a:rPr lang="en-US" b="1" dirty="0" smtClean="0">
                <a:latin typeface="Arial" panose="020B0604020202020204" pitchFamily="34" charset="0"/>
                <a:cs typeface="Arial" panose="020B0604020202020204" pitchFamily="34" charset="0"/>
              </a:rPr>
              <a:t>=11 </a:t>
            </a:r>
          </a:p>
          <a:p>
            <a:pPr>
              <a:lnSpc>
                <a:spcPct val="110000"/>
              </a:lnSpc>
              <a:buClr>
                <a:schemeClr val="tx1"/>
              </a:buClr>
              <a:buFont typeface="Arial" panose="020B0604020202020204" pitchFamily="34" charset="0"/>
              <a:buChar char="•"/>
            </a:pPr>
            <a:r>
              <a:rPr lang="en-US" b="1" dirty="0" smtClean="0">
                <a:latin typeface="Arial" panose="020B0604020202020204" pitchFamily="34" charset="0"/>
                <a:cs typeface="Arial" panose="020B0604020202020204" pitchFamily="34" charset="0"/>
              </a:rPr>
              <a:t>No </a:t>
            </a:r>
            <a:r>
              <a:rPr lang="en-US" b="1" dirty="0">
                <a:latin typeface="Arial" panose="020B0604020202020204" pitchFamily="34" charset="0"/>
                <a:cs typeface="Arial" panose="020B0604020202020204" pitchFamily="34" charset="0"/>
              </a:rPr>
              <a:t>control group due to exploratory </a:t>
            </a:r>
            <a:r>
              <a:rPr lang="en-US" b="1" dirty="0" smtClean="0">
                <a:latin typeface="Arial" panose="020B0604020202020204" pitchFamily="34" charset="0"/>
                <a:cs typeface="Arial" panose="020B0604020202020204" pitchFamily="34" charset="0"/>
              </a:rPr>
              <a:t>nature</a:t>
            </a:r>
            <a:endParaRPr lang="en-US" b="1" dirty="0">
              <a:latin typeface="Arial" panose="020B0604020202020204" pitchFamily="34" charset="0"/>
              <a:cs typeface="Arial" panose="020B0604020202020204" pitchFamily="34" charset="0"/>
            </a:endParaRPr>
          </a:p>
          <a:p>
            <a:pPr>
              <a:lnSpc>
                <a:spcPct val="110000"/>
              </a:lnSpc>
              <a:buClr>
                <a:schemeClr val="tx1"/>
              </a:buClr>
              <a:buFont typeface="Arial" panose="020B0604020202020204" pitchFamily="34" charset="0"/>
              <a:buChar char="•"/>
            </a:pPr>
            <a:r>
              <a:rPr lang="en-US" b="1" dirty="0" smtClean="0">
                <a:latin typeface="Arial" panose="020B0604020202020204" pitchFamily="34" charset="0"/>
                <a:cs typeface="Arial" panose="020B0604020202020204" pitchFamily="34" charset="0"/>
              </a:rPr>
              <a:t>4 brief sessions, one every 1-4 weeks</a:t>
            </a:r>
          </a:p>
          <a:p>
            <a:pPr>
              <a:lnSpc>
                <a:spcPct val="110000"/>
              </a:lnSpc>
              <a:buClr>
                <a:schemeClr val="tx1"/>
              </a:buClr>
              <a:buFont typeface="Arial" panose="020B0604020202020204" pitchFamily="34" charset="0"/>
              <a:buChar char="•"/>
            </a:pPr>
            <a:r>
              <a:rPr lang="en-US" b="1" dirty="0" smtClean="0">
                <a:solidFill>
                  <a:srgbClr val="7030A0"/>
                </a:solidFill>
                <a:latin typeface="Arial" panose="020B0604020202020204" pitchFamily="34" charset="0"/>
                <a:cs typeface="Arial" panose="020B0604020202020204" pitchFamily="34" charset="0"/>
              </a:rPr>
              <a:t>BMI </a:t>
            </a:r>
            <a:r>
              <a:rPr lang="en-US" b="1" dirty="0">
                <a:solidFill>
                  <a:srgbClr val="7030A0"/>
                </a:solidFill>
                <a:latin typeface="Arial" panose="020B0604020202020204" pitchFamily="34" charset="0"/>
                <a:cs typeface="Arial" panose="020B0604020202020204" pitchFamily="34" charset="0"/>
              </a:rPr>
              <a:t>&gt; </a:t>
            </a:r>
            <a:r>
              <a:rPr lang="en-US" b="1" dirty="0" smtClean="0">
                <a:solidFill>
                  <a:srgbClr val="7030A0"/>
                </a:solidFill>
                <a:latin typeface="Arial" panose="020B0604020202020204" pitchFamily="34" charset="0"/>
                <a:cs typeface="Arial" panose="020B0604020202020204" pitchFamily="34" charset="0"/>
              </a:rPr>
              <a:t>25.0, No </a:t>
            </a:r>
            <a:r>
              <a:rPr lang="en-US" b="1" dirty="0">
                <a:solidFill>
                  <a:srgbClr val="7030A0"/>
                </a:solidFill>
                <a:latin typeface="Arial" panose="020B0604020202020204" pitchFamily="34" charset="0"/>
                <a:cs typeface="Arial" panose="020B0604020202020204" pitchFamily="34" charset="0"/>
              </a:rPr>
              <a:t>exclusions </a:t>
            </a:r>
            <a:endParaRPr lang="en-US" b="1" dirty="0" smtClean="0">
              <a:solidFill>
                <a:srgbClr val="7030A0"/>
              </a:solidFill>
              <a:latin typeface="Arial" panose="020B0604020202020204" pitchFamily="34" charset="0"/>
              <a:cs typeface="Arial" panose="020B0604020202020204" pitchFamily="34" charset="0"/>
            </a:endParaRPr>
          </a:p>
          <a:p>
            <a:pPr>
              <a:lnSpc>
                <a:spcPct val="110000"/>
              </a:lnSpc>
              <a:buClr>
                <a:schemeClr val="tx1"/>
              </a:buClr>
              <a:buFont typeface="Arial" panose="020B0604020202020204" pitchFamily="34" charset="0"/>
              <a:buChar char="•"/>
            </a:pPr>
            <a:r>
              <a:rPr lang="en-US" b="1" dirty="0" smtClean="0">
                <a:latin typeface="Arial" panose="020B0604020202020204" pitchFamily="34" charset="0"/>
                <a:cs typeface="Arial" panose="020B0604020202020204" pitchFamily="34" charset="0"/>
              </a:rPr>
              <a:t>Measures: AAQ-W, WHOQOL-BREF, MAAS, BMI</a:t>
            </a:r>
          </a:p>
          <a:p>
            <a:pPr>
              <a:lnSpc>
                <a:spcPct val="110000"/>
              </a:lnSpc>
              <a:buClr>
                <a:schemeClr val="tx1"/>
              </a:buClr>
              <a:buFont typeface="Arial" panose="020B0604020202020204" pitchFamily="34" charset="0"/>
              <a:buChar char="•"/>
            </a:pPr>
            <a:r>
              <a:rPr lang="en-US" b="1" dirty="0" smtClean="0">
                <a:latin typeface="Arial" panose="020B0604020202020204" pitchFamily="34" charset="0"/>
                <a:cs typeface="Arial" panose="020B0604020202020204" pitchFamily="34" charset="0"/>
              </a:rPr>
              <a:t>Demographics – Complex </a:t>
            </a:r>
            <a:endParaRPr lang="en-US" b="1" dirty="0">
              <a:latin typeface="Arial" panose="020B0604020202020204" pitchFamily="34" charset="0"/>
              <a:cs typeface="Arial" panose="020B0604020202020204" pitchFamily="34" charset="0"/>
            </a:endParaRPr>
          </a:p>
          <a:p>
            <a:pPr lvl="1">
              <a:lnSpc>
                <a:spcPct val="110000"/>
              </a:lnSpc>
              <a:buClr>
                <a:schemeClr val="tx1"/>
              </a:buClr>
              <a:buFont typeface="Arial" panose="020B0604020202020204" pitchFamily="34" charset="0"/>
              <a:buChar char="•"/>
            </a:pPr>
            <a:r>
              <a:rPr lang="en-US" b="1" dirty="0" smtClean="0">
                <a:latin typeface="Arial" panose="020B0604020202020204" pitchFamily="34" charset="0"/>
                <a:cs typeface="Arial" panose="020B0604020202020204" pitchFamily="34" charset="0"/>
              </a:rPr>
              <a:t>No </a:t>
            </a:r>
            <a:r>
              <a:rPr lang="en-US" b="1" dirty="0">
                <a:latin typeface="Arial" panose="020B0604020202020204" pitchFamily="34" charset="0"/>
                <a:cs typeface="Arial" panose="020B0604020202020204" pitchFamily="34" charset="0"/>
              </a:rPr>
              <a:t>college </a:t>
            </a:r>
            <a:r>
              <a:rPr lang="en-US" b="1" dirty="0" smtClean="0">
                <a:latin typeface="Arial" panose="020B0604020202020204" pitchFamily="34" charset="0"/>
                <a:cs typeface="Arial" panose="020B0604020202020204" pitchFamily="34" charset="0"/>
              </a:rPr>
              <a:t>graduates</a:t>
            </a:r>
          </a:p>
          <a:p>
            <a:pPr lvl="1">
              <a:lnSpc>
                <a:spcPct val="110000"/>
              </a:lnSpc>
              <a:buClr>
                <a:schemeClr val="tx1"/>
              </a:buClr>
              <a:buFont typeface="Arial" panose="020B0604020202020204" pitchFamily="34" charset="0"/>
              <a:buChar char="•"/>
            </a:pPr>
            <a:r>
              <a:rPr lang="en-US" b="1" dirty="0" smtClean="0">
                <a:latin typeface="Arial" panose="020B0604020202020204" pitchFamily="34" charset="0"/>
                <a:cs typeface="Arial" panose="020B0604020202020204" pitchFamily="34" charset="0"/>
              </a:rPr>
              <a:t>10/11 unemployed</a:t>
            </a:r>
          </a:p>
          <a:p>
            <a:pPr lvl="1">
              <a:lnSpc>
                <a:spcPct val="110000"/>
              </a:lnSpc>
              <a:buClr>
                <a:schemeClr val="tx1"/>
              </a:buClr>
              <a:buFont typeface="Arial" panose="020B0604020202020204" pitchFamily="34" charset="0"/>
              <a:buChar char="•"/>
            </a:pPr>
            <a:r>
              <a:rPr lang="en-US" b="1" dirty="0" smtClean="0">
                <a:latin typeface="Arial" panose="020B0604020202020204" pitchFamily="34" charset="0"/>
                <a:cs typeface="Arial" panose="020B0604020202020204" pitchFamily="34" charset="0"/>
              </a:rPr>
              <a:t>11/11 chronic </a:t>
            </a:r>
            <a:r>
              <a:rPr lang="en-US" b="1" dirty="0">
                <a:latin typeface="Arial" panose="020B0604020202020204" pitchFamily="34" charset="0"/>
                <a:cs typeface="Arial" panose="020B0604020202020204" pitchFamily="34" charset="0"/>
              </a:rPr>
              <a:t>medical </a:t>
            </a:r>
            <a:r>
              <a:rPr lang="en-US" b="1" dirty="0" smtClean="0">
                <a:latin typeface="Arial" panose="020B0604020202020204" pitchFamily="34" charset="0"/>
                <a:cs typeface="Arial" panose="020B0604020202020204" pitchFamily="34" charset="0"/>
              </a:rPr>
              <a:t>conditions, took </a:t>
            </a:r>
            <a:r>
              <a:rPr lang="en-US" b="1" dirty="0">
                <a:latin typeface="Arial" panose="020B0604020202020204" pitchFamily="34" charset="0"/>
                <a:cs typeface="Arial" panose="020B0604020202020204" pitchFamily="34" charset="0"/>
              </a:rPr>
              <a:t>daily prescriptions, 9 diagnosed with </a:t>
            </a:r>
            <a:r>
              <a:rPr lang="en-US" b="1" dirty="0" smtClean="0">
                <a:latin typeface="Arial" panose="020B0604020202020204" pitchFamily="34" charset="0"/>
                <a:cs typeface="Arial" panose="020B0604020202020204" pitchFamily="34" charset="0"/>
              </a:rPr>
              <a:t>depression</a:t>
            </a:r>
          </a:p>
          <a:p>
            <a:pPr lvl="1">
              <a:lnSpc>
                <a:spcPct val="110000"/>
              </a:lnSpc>
              <a:buClr>
                <a:schemeClr val="tx1"/>
              </a:buClr>
              <a:buFont typeface="Arial" panose="020B0604020202020204" pitchFamily="34" charset="0"/>
              <a:buChar char="•"/>
            </a:pPr>
            <a:r>
              <a:rPr lang="en-US" b="1" dirty="0" smtClean="0">
                <a:solidFill>
                  <a:srgbClr val="FF0000"/>
                </a:solidFill>
                <a:latin typeface="Arial" panose="020B0604020202020204" pitchFamily="34" charset="0"/>
                <a:cs typeface="Arial" panose="020B0604020202020204" pitchFamily="34" charset="0"/>
              </a:rPr>
              <a:t>Average BMI, </a:t>
            </a:r>
            <a:r>
              <a:rPr lang="en-US" b="1" i="1" dirty="0" smtClean="0">
                <a:solidFill>
                  <a:srgbClr val="FF0000"/>
                </a:solidFill>
                <a:latin typeface="Arial" panose="020B0604020202020204" pitchFamily="34" charset="0"/>
                <a:cs typeface="Arial" panose="020B0604020202020204" pitchFamily="34" charset="0"/>
              </a:rPr>
              <a:t>M=45.9</a:t>
            </a:r>
            <a:r>
              <a:rPr lang="en-US" b="1" dirty="0" smtClean="0">
                <a:solidFill>
                  <a:srgbClr val="FF0000"/>
                </a:solidFill>
                <a:latin typeface="Arial" panose="020B0604020202020204" pitchFamily="34" charset="0"/>
                <a:cs typeface="Arial" panose="020B0604020202020204" pitchFamily="34" charset="0"/>
              </a:rPr>
              <a:t> (</a:t>
            </a:r>
            <a:r>
              <a:rPr lang="en-US" b="1" i="1" dirty="0" smtClean="0">
                <a:solidFill>
                  <a:srgbClr val="FF0000"/>
                </a:solidFill>
                <a:latin typeface="Arial" panose="020B0604020202020204" pitchFamily="34" charset="0"/>
                <a:cs typeface="Arial" panose="020B0604020202020204" pitchFamily="34" charset="0"/>
              </a:rPr>
              <a:t>SD=10.3)</a:t>
            </a:r>
            <a:endParaRPr lang="en-US" b="1" dirty="0">
              <a:solidFill>
                <a:srgbClr val="FF0000"/>
              </a:solidFill>
              <a:latin typeface="Arial" panose="020B0604020202020204" pitchFamily="34" charset="0"/>
              <a:cs typeface="Arial" panose="020B0604020202020204" pitchFamily="34" charset="0"/>
            </a:endParaRPr>
          </a:p>
        </p:txBody>
      </p:sp>
      <p:sp>
        <p:nvSpPr>
          <p:cNvPr id="2" name="Rectangle 1"/>
          <p:cNvSpPr/>
          <p:nvPr/>
        </p:nvSpPr>
        <p:spPr>
          <a:xfrm>
            <a:off x="904352" y="308017"/>
            <a:ext cx="7345345" cy="707886"/>
          </a:xfrm>
          <a:prstGeom prst="rect">
            <a:avLst/>
          </a:prstGeom>
        </p:spPr>
        <p:txBody>
          <a:bodyPr wrap="square">
            <a:spAutoFit/>
          </a:bodyPr>
          <a:lstStyle/>
          <a:p>
            <a:pPr algn="ctr"/>
            <a:r>
              <a:rPr lang="en-US" sz="4000" b="1" dirty="0" smtClean="0">
                <a:solidFill>
                  <a:srgbClr val="7030A0"/>
                </a:solidFill>
                <a:effectLst>
                  <a:reflection blurRad="6350" endPos="0" dir="5400000" sy="-100000" algn="bl" rotWithShape="0"/>
                </a:effectLst>
                <a:latin typeface="Arial" panose="020B0604020202020204" pitchFamily="34" charset="0"/>
                <a:cs typeface="Arial" panose="020B0604020202020204" pitchFamily="34" charset="0"/>
              </a:rPr>
              <a:t>ACT and Weight Study</a:t>
            </a:r>
            <a:endParaRPr lang="en-US" sz="4000" b="1" dirty="0">
              <a:solidFill>
                <a:srgbClr val="7030A0"/>
              </a:solidFill>
            </a:endParaRPr>
          </a:p>
        </p:txBody>
      </p:sp>
      <p:sp>
        <p:nvSpPr>
          <p:cNvPr id="4" name="Slide Number Placeholder 3"/>
          <p:cNvSpPr>
            <a:spLocks noGrp="1"/>
          </p:cNvSpPr>
          <p:nvPr>
            <p:ph type="sldNum" sz="quarter" idx="12"/>
          </p:nvPr>
        </p:nvSpPr>
        <p:spPr/>
        <p:txBody>
          <a:bodyPr/>
          <a:lstStyle/>
          <a:p>
            <a:fld id="{1848F88A-6C55-334E-93A6-0C81986F3168}" type="slidenum">
              <a:rPr lang="en-US" smtClean="0"/>
              <a:t>25</a:t>
            </a:fld>
            <a:endParaRPr lang="en-US"/>
          </a:p>
        </p:txBody>
      </p:sp>
    </p:spTree>
    <p:extLst>
      <p:ext uri="{BB962C8B-B14F-4D97-AF65-F5344CB8AC3E}">
        <p14:creationId xmlns:p14="http://schemas.microsoft.com/office/powerpoint/2010/main" val="36806343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sz="quarter" idx="13"/>
            <p:extLst>
              <p:ext uri="{D42A27DB-BD31-4B8C-83A1-F6EECF244321}">
                <p14:modId xmlns:p14="http://schemas.microsoft.com/office/powerpoint/2010/main" val="2055163753"/>
              </p:ext>
            </p:extLst>
          </p:nvPr>
        </p:nvGraphicFramePr>
        <p:xfrm>
          <a:off x="1143000" y="1485464"/>
          <a:ext cx="6212393" cy="414161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89103" y="5764369"/>
            <a:ext cx="4350327" cy="253916"/>
          </a:xfrm>
          <a:prstGeom prst="rect">
            <a:avLst/>
          </a:prstGeom>
          <a:noFill/>
        </p:spPr>
        <p:txBody>
          <a:bodyPr wrap="square" rtlCol="0">
            <a:spAutoFit/>
          </a:bodyPr>
          <a:lstStyle/>
          <a:p>
            <a:r>
              <a:rPr lang="en-US" sz="1050" dirty="0" smtClean="0"/>
              <a:t>* </a:t>
            </a:r>
            <a:r>
              <a:rPr lang="en-US" sz="1050" i="1" dirty="0"/>
              <a:t>p</a:t>
            </a:r>
            <a:r>
              <a:rPr lang="en-US" sz="1050" i="1" dirty="0" smtClean="0"/>
              <a:t> &lt; </a:t>
            </a:r>
            <a:r>
              <a:rPr lang="en-US" sz="1050" dirty="0" smtClean="0"/>
              <a:t>.05; ** </a:t>
            </a:r>
            <a:r>
              <a:rPr lang="en-US" sz="1050" i="1" dirty="0" smtClean="0"/>
              <a:t>p &lt; </a:t>
            </a:r>
            <a:r>
              <a:rPr lang="en-US" sz="1050" dirty="0" smtClean="0"/>
              <a:t>.01</a:t>
            </a:r>
            <a:endParaRPr lang="en-US" sz="1050" dirty="0"/>
          </a:p>
        </p:txBody>
      </p:sp>
      <p:sp>
        <p:nvSpPr>
          <p:cNvPr id="4" name="Rectangle 3"/>
          <p:cNvSpPr/>
          <p:nvPr/>
        </p:nvSpPr>
        <p:spPr>
          <a:xfrm>
            <a:off x="2175993" y="458483"/>
            <a:ext cx="4587795" cy="646331"/>
          </a:xfrm>
          <a:prstGeom prst="rect">
            <a:avLst/>
          </a:prstGeom>
        </p:spPr>
        <p:txBody>
          <a:bodyPr wrap="none">
            <a:spAutoFit/>
          </a:bodyPr>
          <a:lstStyle/>
          <a:p>
            <a:pPr algn="ctr"/>
            <a:r>
              <a:rPr lang="en-US" sz="3600" b="1" dirty="0">
                <a:solidFill>
                  <a:srgbClr val="7030A0"/>
                </a:solidFill>
                <a:effectLst>
                  <a:reflection blurRad="6350" endPos="0" dir="5400000" sy="-100000" algn="bl" rotWithShape="0"/>
                </a:effectLst>
                <a:latin typeface="Arial" panose="020B0604020202020204" pitchFamily="34" charset="0"/>
                <a:cs typeface="Arial" panose="020B0604020202020204" pitchFamily="34" charset="0"/>
              </a:rPr>
              <a:t>ACT Weight </a:t>
            </a:r>
            <a:r>
              <a:rPr lang="en-US" sz="3600" b="1" dirty="0" smtClean="0">
                <a:solidFill>
                  <a:srgbClr val="7030A0"/>
                </a:solidFill>
                <a:effectLst>
                  <a:reflection blurRad="6350" endPos="0" dir="5400000" sy="-100000" algn="bl" rotWithShape="0"/>
                </a:effectLst>
                <a:latin typeface="Arial" panose="020B0604020202020204" pitchFamily="34" charset="0"/>
                <a:cs typeface="Arial" panose="020B0604020202020204" pitchFamily="34" charset="0"/>
              </a:rPr>
              <a:t>Results</a:t>
            </a:r>
            <a:endParaRPr lang="en-US" sz="3600" b="1" dirty="0">
              <a:solidFill>
                <a:srgbClr val="7030A0"/>
              </a:solidFill>
            </a:endParaRPr>
          </a:p>
        </p:txBody>
      </p:sp>
      <p:sp>
        <p:nvSpPr>
          <p:cNvPr id="2" name="Slide Number Placeholder 1"/>
          <p:cNvSpPr>
            <a:spLocks noGrp="1"/>
          </p:cNvSpPr>
          <p:nvPr>
            <p:ph type="sldNum" sz="quarter" idx="12"/>
          </p:nvPr>
        </p:nvSpPr>
        <p:spPr/>
        <p:txBody>
          <a:bodyPr/>
          <a:lstStyle/>
          <a:p>
            <a:fld id="{1848F88A-6C55-334E-93A6-0C81986F3168}" type="slidenum">
              <a:rPr lang="en-US" smtClean="0"/>
              <a:t>26</a:t>
            </a:fld>
            <a:endParaRPr lang="en-US"/>
          </a:p>
        </p:txBody>
      </p:sp>
    </p:spTree>
    <p:extLst>
      <p:ext uri="{BB962C8B-B14F-4D97-AF65-F5344CB8AC3E}">
        <p14:creationId xmlns:p14="http://schemas.microsoft.com/office/powerpoint/2010/main" val="9966885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82804" y="1366575"/>
            <a:ext cx="7686989" cy="4200211"/>
          </a:xfrm>
        </p:spPr>
        <p:txBody>
          <a:bodyPr>
            <a:normAutofit/>
          </a:bodyPr>
          <a:lstStyle/>
          <a:p>
            <a:pPr marL="0" indent="0">
              <a:buNone/>
            </a:pPr>
            <a:r>
              <a:rPr lang="en-US" sz="1800" b="1" dirty="0" smtClean="0">
                <a:latin typeface="Arial" panose="020B0604020202020204" pitchFamily="34" charset="0"/>
                <a:cs typeface="Arial" panose="020B0604020202020204" pitchFamily="34" charset="0"/>
              </a:rPr>
              <a:t>		AAQ-W</a:t>
            </a:r>
            <a:r>
              <a:rPr lang="en-US" sz="1800" b="1" dirty="0">
                <a:latin typeface="Arial" panose="020B0604020202020204" pitchFamily="34" charset="0"/>
                <a:cs typeface="Arial" panose="020B0604020202020204" pitchFamily="34" charset="0"/>
              </a:rPr>
              <a:t>	</a:t>
            </a:r>
            <a:r>
              <a:rPr lang="en-US" sz="1800" b="1" dirty="0" smtClean="0">
                <a:latin typeface="Arial" panose="020B0604020202020204" pitchFamily="34" charset="0"/>
                <a:cs typeface="Arial" panose="020B0604020202020204" pitchFamily="34" charset="0"/>
              </a:rPr>
              <a:t>	WHOQOL-BREF	    	 BMI</a:t>
            </a:r>
            <a:r>
              <a:rPr lang="en-US" sz="1800" dirty="0">
                <a:latin typeface="Arial" panose="020B0604020202020204" pitchFamily="34" charset="0"/>
                <a:cs typeface="Arial" panose="020B0604020202020204" pitchFamily="34" charset="0"/>
              </a:rPr>
              <a:t>						</a:t>
            </a:r>
          </a:p>
          <a:p>
            <a:pPr marL="0" indent="0">
              <a:buNone/>
            </a:pPr>
            <a:r>
              <a:rPr lang="en-US" sz="1800" b="1" dirty="0">
                <a:latin typeface="Arial" panose="020B0604020202020204" pitchFamily="34" charset="0"/>
                <a:cs typeface="Arial" panose="020B0604020202020204" pitchFamily="34" charset="0"/>
              </a:rPr>
              <a:t>MAAS</a:t>
            </a:r>
            <a:r>
              <a:rPr lang="en-US" sz="1800" dirty="0">
                <a:latin typeface="Arial" panose="020B0604020202020204" pitchFamily="34" charset="0"/>
                <a:cs typeface="Arial" panose="020B0604020202020204" pitchFamily="34" charset="0"/>
              </a:rPr>
              <a:t>		-.724</a:t>
            </a:r>
            <a:r>
              <a:rPr lang="en-US" sz="1800" b="1" baseline="30000" dirty="0" smtClean="0">
                <a:solidFill>
                  <a:srgbClr val="FF0000"/>
                </a:solidFill>
                <a:latin typeface="Arial" panose="020B0604020202020204" pitchFamily="34" charset="0"/>
                <a:cs typeface="Arial" panose="020B0604020202020204" pitchFamily="34" charset="0"/>
              </a:rPr>
              <a:t>**</a:t>
            </a:r>
            <a:r>
              <a:rPr lang="en-US" sz="1800" baseline="300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564</a:t>
            </a:r>
            <a:r>
              <a:rPr lang="en-US" sz="1800" b="1" baseline="30000" dirty="0" smtClean="0">
                <a:solidFill>
                  <a:srgbClr val="FF0000"/>
                </a:solidFill>
                <a:latin typeface="Arial" panose="020B0604020202020204" pitchFamily="34" charset="0"/>
                <a:cs typeface="Arial" panose="020B0604020202020204" pitchFamily="34" charset="0"/>
              </a:rPr>
              <a:t>**</a:t>
            </a:r>
            <a:r>
              <a:rPr lang="en-US" sz="1800" baseline="30000" dirty="0">
                <a:latin typeface="Arial" panose="020B0604020202020204" pitchFamily="34" charset="0"/>
                <a:cs typeface="Arial" panose="020B0604020202020204" pitchFamily="34" charset="0"/>
              </a:rPr>
              <a:t>	</a:t>
            </a:r>
            <a:r>
              <a:rPr lang="en-US" sz="1800" baseline="300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263</a:t>
            </a:r>
          </a:p>
          <a:p>
            <a:pPr marL="0" indent="0">
              <a:buNone/>
            </a:pPr>
            <a:r>
              <a:rPr lang="en-US" sz="1800" dirty="0">
                <a:latin typeface="Arial" panose="020B0604020202020204" pitchFamily="34" charset="0"/>
                <a:cs typeface="Arial" panose="020B0604020202020204" pitchFamily="34" charset="0"/>
              </a:rPr>
              <a:t> </a:t>
            </a:r>
          </a:p>
          <a:p>
            <a:pPr marL="0" indent="0">
              <a:buNone/>
            </a:pPr>
            <a:r>
              <a:rPr lang="en-US" sz="1800" b="1" dirty="0">
                <a:latin typeface="Arial" panose="020B0604020202020204" pitchFamily="34" charset="0"/>
                <a:cs typeface="Arial" panose="020B0604020202020204" pitchFamily="34" charset="0"/>
              </a:rPr>
              <a:t>AAQ-W</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617</a:t>
            </a:r>
            <a:r>
              <a:rPr lang="en-US" sz="1800" b="1" baseline="30000" dirty="0">
                <a:solidFill>
                  <a:srgbClr val="FF0000"/>
                </a:solidFill>
                <a:latin typeface="Arial" panose="020B0604020202020204" pitchFamily="34" charset="0"/>
                <a:cs typeface="Arial" panose="020B0604020202020204" pitchFamily="34" charset="0"/>
              </a:rPr>
              <a:t>**</a:t>
            </a:r>
            <a:r>
              <a:rPr lang="en-US" sz="1800" baseline="30000" dirty="0">
                <a:latin typeface="Arial" panose="020B0604020202020204" pitchFamily="34" charset="0"/>
                <a:cs typeface="Arial" panose="020B0604020202020204" pitchFamily="34" charset="0"/>
              </a:rPr>
              <a:t>	</a:t>
            </a:r>
            <a:r>
              <a:rPr lang="en-US" sz="1800" baseline="300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399</a:t>
            </a:r>
            <a:r>
              <a:rPr lang="en-US" sz="1800" b="1" baseline="30000" dirty="0">
                <a:solidFill>
                  <a:schemeClr val="accent4"/>
                </a:solidFill>
                <a:latin typeface="Arial" panose="020B0604020202020204" pitchFamily="34" charset="0"/>
                <a:cs typeface="Arial" panose="020B0604020202020204" pitchFamily="34" charset="0"/>
              </a:rPr>
              <a:t>*</a:t>
            </a:r>
            <a:endParaRPr lang="en-US" sz="1800" b="1" dirty="0">
              <a:solidFill>
                <a:schemeClr val="accent4"/>
              </a:solidFill>
              <a:latin typeface="Arial" panose="020B0604020202020204" pitchFamily="34" charset="0"/>
              <a:cs typeface="Arial" panose="020B0604020202020204" pitchFamily="34" charset="0"/>
            </a:endParaRPr>
          </a:p>
          <a:p>
            <a:pPr marL="0" indent="0">
              <a:buNone/>
            </a:pPr>
            <a:r>
              <a:rPr lang="en-US" sz="1800" baseline="30000" dirty="0">
                <a:latin typeface="Arial" panose="020B0604020202020204" pitchFamily="34" charset="0"/>
                <a:cs typeface="Arial" panose="020B0604020202020204" pitchFamily="34" charset="0"/>
              </a:rPr>
              <a:t>							</a:t>
            </a:r>
          </a:p>
          <a:p>
            <a:pPr marL="0" indent="0">
              <a:buNone/>
            </a:pPr>
            <a:r>
              <a:rPr lang="en-US" sz="1800" b="1" dirty="0">
                <a:latin typeface="Arial" panose="020B0604020202020204" pitchFamily="34" charset="0"/>
                <a:cs typeface="Arial" panose="020B0604020202020204" pitchFamily="34" charset="0"/>
              </a:rPr>
              <a:t>WHOQOL-BREF</a:t>
            </a:r>
            <a:r>
              <a:rPr lang="en-US" sz="1800" baseline="30000" dirty="0">
                <a:latin typeface="Arial" panose="020B0604020202020204" pitchFamily="34" charset="0"/>
                <a:cs typeface="Arial" panose="020B0604020202020204" pitchFamily="34" charset="0"/>
              </a:rPr>
              <a:t> 				</a:t>
            </a:r>
            <a:r>
              <a:rPr lang="en-US" sz="1800" baseline="300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350</a:t>
            </a:r>
            <a:r>
              <a:rPr lang="en-US" sz="1800" b="1" baseline="30000" dirty="0">
                <a:solidFill>
                  <a:schemeClr val="accent4"/>
                </a:solidFill>
                <a:latin typeface="Arial" panose="020B0604020202020204" pitchFamily="34" charset="0"/>
                <a:cs typeface="Arial" panose="020B0604020202020204" pitchFamily="34" charset="0"/>
              </a:rPr>
              <a:t>*</a:t>
            </a:r>
            <a:endParaRPr lang="en-US" sz="1800" b="1" dirty="0">
              <a:solidFill>
                <a:schemeClr val="accent4"/>
              </a:solidFill>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1800" b="1" baseline="30000" dirty="0">
              <a:latin typeface="Arial" panose="020B0604020202020204" pitchFamily="34" charset="0"/>
              <a:cs typeface="Arial" panose="020B0604020202020204" pitchFamily="34" charset="0"/>
            </a:endParaRPr>
          </a:p>
          <a:p>
            <a:pPr marL="0" indent="0">
              <a:buNone/>
            </a:pPr>
            <a:r>
              <a:rPr lang="en-US" sz="1800" b="1" baseline="30000" dirty="0" smtClean="0">
                <a:solidFill>
                  <a:schemeClr val="accent4"/>
                </a:solidFill>
                <a:latin typeface="Arial" panose="020B0604020202020204" pitchFamily="34" charset="0"/>
                <a:cs typeface="Arial" panose="020B0604020202020204" pitchFamily="34" charset="0"/>
              </a:rPr>
              <a:t>*</a:t>
            </a:r>
            <a:r>
              <a:rPr lang="en-US" sz="1800" b="1" i="1" dirty="0">
                <a:solidFill>
                  <a:schemeClr val="accent4"/>
                </a:solidFill>
                <a:latin typeface="Arial" panose="020B0604020202020204" pitchFamily="34" charset="0"/>
                <a:cs typeface="Arial" panose="020B0604020202020204" pitchFamily="34" charset="0"/>
              </a:rPr>
              <a:t>p</a:t>
            </a:r>
            <a:r>
              <a:rPr lang="en-US" sz="1800" b="1" dirty="0">
                <a:solidFill>
                  <a:schemeClr val="accent4"/>
                </a:solidFill>
                <a:latin typeface="Arial" panose="020B0604020202020204" pitchFamily="34" charset="0"/>
                <a:cs typeface="Arial" panose="020B0604020202020204" pitchFamily="34" charset="0"/>
              </a:rPr>
              <a:t> &lt; .</a:t>
            </a:r>
            <a:r>
              <a:rPr lang="en-US" sz="1800" b="1" dirty="0" smtClean="0">
                <a:solidFill>
                  <a:schemeClr val="accent4"/>
                </a:solidFill>
                <a:latin typeface="Arial" panose="020B0604020202020204" pitchFamily="34" charset="0"/>
                <a:cs typeface="Arial" panose="020B0604020202020204" pitchFamily="34" charset="0"/>
              </a:rPr>
              <a:t>05</a:t>
            </a:r>
            <a:endParaRPr lang="en-US" sz="1800" b="1" dirty="0">
              <a:solidFill>
                <a:schemeClr val="tx1"/>
              </a:solidFill>
              <a:latin typeface="Arial" panose="020B0604020202020204" pitchFamily="34" charset="0"/>
              <a:cs typeface="Arial" panose="020B0604020202020204" pitchFamily="34" charset="0"/>
            </a:endParaRPr>
          </a:p>
          <a:p>
            <a:pPr marL="0" indent="0">
              <a:buNone/>
            </a:pPr>
            <a:r>
              <a:rPr lang="en-US" sz="1800" b="1" baseline="30000" dirty="0" smtClean="0">
                <a:solidFill>
                  <a:srgbClr val="FF0000"/>
                </a:solidFill>
                <a:latin typeface="Arial" panose="020B0604020202020204" pitchFamily="34" charset="0"/>
                <a:cs typeface="Arial" panose="020B0604020202020204" pitchFamily="34" charset="0"/>
              </a:rPr>
              <a:t>**</a:t>
            </a:r>
            <a:r>
              <a:rPr lang="en-US" sz="1800" b="1" i="1" dirty="0">
                <a:solidFill>
                  <a:srgbClr val="FF0000"/>
                </a:solidFill>
                <a:latin typeface="Arial" panose="020B0604020202020204" pitchFamily="34" charset="0"/>
                <a:cs typeface="Arial" panose="020B0604020202020204" pitchFamily="34" charset="0"/>
              </a:rPr>
              <a:t>p</a:t>
            </a:r>
            <a:r>
              <a:rPr lang="en-US" sz="1800" b="1" dirty="0">
                <a:solidFill>
                  <a:srgbClr val="FF0000"/>
                </a:solidFill>
                <a:latin typeface="Arial" panose="020B0604020202020204" pitchFamily="34" charset="0"/>
                <a:cs typeface="Arial" panose="020B0604020202020204" pitchFamily="34" charset="0"/>
              </a:rPr>
              <a:t> &lt; .01</a:t>
            </a:r>
          </a:p>
          <a:p>
            <a:endParaRPr lang="en-US" dirty="0"/>
          </a:p>
        </p:txBody>
      </p:sp>
      <p:sp>
        <p:nvSpPr>
          <p:cNvPr id="4" name="Rectangle 3"/>
          <p:cNvSpPr/>
          <p:nvPr/>
        </p:nvSpPr>
        <p:spPr>
          <a:xfrm>
            <a:off x="1099175" y="340361"/>
            <a:ext cx="7170618" cy="646331"/>
          </a:xfrm>
          <a:prstGeom prst="rect">
            <a:avLst/>
          </a:prstGeom>
        </p:spPr>
        <p:txBody>
          <a:bodyPr wrap="square">
            <a:spAutoFit/>
          </a:bodyPr>
          <a:lstStyle/>
          <a:p>
            <a:pPr algn="ctr"/>
            <a:r>
              <a:rPr lang="en-US" sz="3600" b="1" dirty="0">
                <a:solidFill>
                  <a:srgbClr val="7030A0"/>
                </a:solidFill>
                <a:effectLst>
                  <a:reflection blurRad="6350" endPos="0" dir="5400000" sy="-100000" algn="bl" rotWithShape="0"/>
                </a:effectLst>
                <a:latin typeface="Arial" panose="020B0604020202020204" pitchFamily="34" charset="0"/>
                <a:cs typeface="Arial" panose="020B0604020202020204" pitchFamily="34" charset="0"/>
              </a:rPr>
              <a:t>ACT Weight </a:t>
            </a:r>
            <a:r>
              <a:rPr lang="en-US" sz="3600" b="1" dirty="0" smtClean="0">
                <a:solidFill>
                  <a:srgbClr val="7030A0"/>
                </a:solidFill>
                <a:effectLst>
                  <a:reflection blurRad="6350" endPos="0" dir="5400000" sy="-100000" algn="bl" rotWithShape="0"/>
                </a:effectLst>
                <a:latin typeface="Arial" panose="020B0604020202020204" pitchFamily="34" charset="0"/>
                <a:cs typeface="Arial" panose="020B0604020202020204" pitchFamily="34" charset="0"/>
              </a:rPr>
              <a:t>Correlations</a:t>
            </a:r>
            <a:endParaRPr lang="en-US" sz="3600" b="1" dirty="0">
              <a:solidFill>
                <a:srgbClr val="7030A0"/>
              </a:solidFill>
            </a:endParaRPr>
          </a:p>
        </p:txBody>
      </p:sp>
      <p:sp>
        <p:nvSpPr>
          <p:cNvPr id="2" name="Slide Number Placeholder 1"/>
          <p:cNvSpPr>
            <a:spLocks noGrp="1"/>
          </p:cNvSpPr>
          <p:nvPr>
            <p:ph type="sldNum" sz="quarter" idx="12"/>
          </p:nvPr>
        </p:nvSpPr>
        <p:spPr/>
        <p:txBody>
          <a:bodyPr/>
          <a:lstStyle/>
          <a:p>
            <a:fld id="{1848F88A-6C55-334E-93A6-0C81986F3168}" type="slidenum">
              <a:rPr lang="en-US" smtClean="0"/>
              <a:t>27</a:t>
            </a:fld>
            <a:endParaRPr lang="en-US"/>
          </a:p>
        </p:txBody>
      </p:sp>
    </p:spTree>
    <p:extLst>
      <p:ext uri="{BB962C8B-B14F-4D97-AF65-F5344CB8AC3E}">
        <p14:creationId xmlns:p14="http://schemas.microsoft.com/office/powerpoint/2010/main" val="6150125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30250" y="2922681"/>
            <a:ext cx="7461250" cy="3247007"/>
          </a:xfrm>
        </p:spPr>
        <p:txBody>
          <a:bodyPr>
            <a:normAutofit/>
          </a:bodyPr>
          <a:lstStyle/>
          <a:p>
            <a:pPr lvl="1"/>
            <a:endParaRPr lang="en-US" dirty="0"/>
          </a:p>
          <a:p>
            <a:pPr lvl="1"/>
            <a:endParaRPr lang="en-US" dirty="0"/>
          </a:p>
        </p:txBody>
      </p:sp>
      <p:sp>
        <p:nvSpPr>
          <p:cNvPr id="4" name="Rectangle 3"/>
          <p:cNvSpPr/>
          <p:nvPr/>
        </p:nvSpPr>
        <p:spPr>
          <a:xfrm>
            <a:off x="2050470" y="340361"/>
            <a:ext cx="4600940" cy="584775"/>
          </a:xfrm>
          <a:prstGeom prst="rect">
            <a:avLst/>
          </a:prstGeom>
        </p:spPr>
        <p:txBody>
          <a:bodyPr wrap="none">
            <a:spAutoFit/>
          </a:bodyPr>
          <a:lstStyle/>
          <a:p>
            <a:pPr algn="ctr"/>
            <a:r>
              <a:rPr lang="en-US" sz="3200" b="1" dirty="0" smtClean="0">
                <a:solidFill>
                  <a:srgbClr val="7030A0"/>
                </a:solidFill>
                <a:effectLst>
                  <a:reflection blurRad="6350" endPos="0" dir="5400000" sy="-100000" algn="bl" rotWithShape="0"/>
                </a:effectLst>
                <a:latin typeface="Arial" panose="020B0604020202020204" pitchFamily="34" charset="0"/>
                <a:cs typeface="Arial" panose="020B0604020202020204" pitchFamily="34" charset="0"/>
              </a:rPr>
              <a:t>ACT and Hypertension</a:t>
            </a:r>
            <a:endParaRPr lang="en-US" sz="3200" b="1" dirty="0">
              <a:solidFill>
                <a:srgbClr val="7030A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300" y="1149126"/>
            <a:ext cx="2584450" cy="1773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64559" y="3331565"/>
            <a:ext cx="7238066" cy="2776145"/>
          </a:xfrm>
          <a:prstGeom prst="rect">
            <a:avLst/>
          </a:prstGeom>
        </p:spPr>
        <p:txBody>
          <a:bodyPr wrap="square">
            <a:spAutoFit/>
          </a:bodyPr>
          <a:lstStyle/>
          <a:p>
            <a:pPr marL="182880" lvl="1" defTabSz="914400">
              <a:lnSpc>
                <a:spcPct val="140000"/>
              </a:lnSpc>
              <a:spcBef>
                <a:spcPct val="20000"/>
              </a:spcBef>
              <a:spcAft>
                <a:spcPts val="300"/>
              </a:spcAft>
              <a:buClr>
                <a:srgbClr val="F14124">
                  <a:lumMod val="75000"/>
                </a:srgbClr>
              </a:buClr>
              <a:buSzPct val="130000"/>
            </a:pPr>
            <a:r>
              <a:rPr lang="en-US" b="1" dirty="0">
                <a:solidFill>
                  <a:srgbClr val="FF0000"/>
                </a:solidFill>
                <a:latin typeface="Arial" panose="020B0604020202020204" pitchFamily="34" charset="0"/>
                <a:cs typeface="Arial" panose="020B0604020202020204" pitchFamily="34" charset="0"/>
              </a:rPr>
              <a:t>Session 1</a:t>
            </a:r>
            <a:r>
              <a:rPr lang="en-US" b="1" dirty="0">
                <a:solidFill>
                  <a:prstClr val="black">
                    <a:lumMod val="75000"/>
                    <a:lumOff val="25000"/>
                  </a:prstClr>
                </a:solidFill>
                <a:latin typeface="Arial" panose="020B0604020202020204" pitchFamily="34" charset="0"/>
                <a:cs typeface="Arial" panose="020B0604020202020204" pitchFamily="34" charset="0"/>
              </a:rPr>
              <a:t>- Brief </a:t>
            </a:r>
            <a:r>
              <a:rPr lang="en-US" b="1" dirty="0" err="1">
                <a:solidFill>
                  <a:prstClr val="black">
                    <a:lumMod val="75000"/>
                    <a:lumOff val="25000"/>
                  </a:prstClr>
                </a:solidFill>
                <a:latin typeface="Arial" panose="020B0604020202020204" pitchFamily="34" charset="0"/>
                <a:cs typeface="Arial" panose="020B0604020202020204" pitchFamily="34" charset="0"/>
              </a:rPr>
              <a:t>Psychoeducation</a:t>
            </a:r>
            <a:r>
              <a:rPr lang="en-US" b="1" dirty="0">
                <a:solidFill>
                  <a:prstClr val="black">
                    <a:lumMod val="75000"/>
                    <a:lumOff val="25000"/>
                  </a:prstClr>
                </a:solidFill>
                <a:latin typeface="Arial" panose="020B0604020202020204" pitchFamily="34" charset="0"/>
                <a:cs typeface="Arial" panose="020B0604020202020204" pitchFamily="34" charset="0"/>
              </a:rPr>
              <a:t>, Goal Setting- VALUES, Brief mindfulness breathing exercise </a:t>
            </a:r>
          </a:p>
          <a:p>
            <a:pPr marL="182880" lvl="1" defTabSz="914400">
              <a:lnSpc>
                <a:spcPct val="140000"/>
              </a:lnSpc>
              <a:spcBef>
                <a:spcPct val="20000"/>
              </a:spcBef>
              <a:spcAft>
                <a:spcPts val="300"/>
              </a:spcAft>
              <a:buClr>
                <a:srgbClr val="F14124">
                  <a:lumMod val="75000"/>
                </a:srgbClr>
              </a:buClr>
              <a:buSzPct val="130000"/>
            </a:pPr>
            <a:r>
              <a:rPr lang="en-US" b="1" dirty="0">
                <a:solidFill>
                  <a:srgbClr val="FF0000"/>
                </a:solidFill>
                <a:latin typeface="Arial" panose="020B0604020202020204" pitchFamily="34" charset="0"/>
                <a:cs typeface="Arial" panose="020B0604020202020204" pitchFamily="34" charset="0"/>
              </a:rPr>
              <a:t>Session 2</a:t>
            </a:r>
            <a:r>
              <a:rPr lang="en-US" b="1" dirty="0">
                <a:solidFill>
                  <a:prstClr val="black">
                    <a:lumMod val="75000"/>
                    <a:lumOff val="25000"/>
                  </a:prstClr>
                </a:solidFill>
                <a:latin typeface="Arial" panose="020B0604020202020204" pitchFamily="34" charset="0"/>
                <a:cs typeface="Arial" panose="020B0604020202020204" pitchFamily="34" charset="0"/>
              </a:rPr>
              <a:t>- </a:t>
            </a:r>
            <a:r>
              <a:rPr lang="en-US" b="1" dirty="0" smtClean="0">
                <a:solidFill>
                  <a:prstClr val="black">
                    <a:lumMod val="75000"/>
                    <a:lumOff val="25000"/>
                  </a:prstClr>
                </a:solidFill>
                <a:latin typeface="Arial" panose="020B0604020202020204" pitchFamily="34" charset="0"/>
                <a:cs typeface="Arial" panose="020B0604020202020204" pitchFamily="34" charset="0"/>
              </a:rPr>
              <a:t>Acceptance</a:t>
            </a:r>
            <a:endParaRPr lang="en-US" b="1" dirty="0">
              <a:solidFill>
                <a:prstClr val="black">
                  <a:lumMod val="75000"/>
                  <a:lumOff val="25000"/>
                </a:prstClr>
              </a:solidFill>
              <a:latin typeface="Arial" panose="020B0604020202020204" pitchFamily="34" charset="0"/>
              <a:cs typeface="Arial" panose="020B0604020202020204" pitchFamily="34" charset="0"/>
            </a:endParaRPr>
          </a:p>
          <a:p>
            <a:pPr marL="182880" lvl="1" defTabSz="914400">
              <a:lnSpc>
                <a:spcPct val="140000"/>
              </a:lnSpc>
              <a:spcBef>
                <a:spcPct val="20000"/>
              </a:spcBef>
              <a:spcAft>
                <a:spcPts val="300"/>
              </a:spcAft>
              <a:buClr>
                <a:srgbClr val="F14124">
                  <a:lumMod val="75000"/>
                </a:srgbClr>
              </a:buClr>
              <a:buSzPct val="130000"/>
            </a:pPr>
            <a:r>
              <a:rPr lang="en-US" b="1" dirty="0">
                <a:solidFill>
                  <a:srgbClr val="FF0000"/>
                </a:solidFill>
                <a:latin typeface="Arial" panose="020B0604020202020204" pitchFamily="34" charset="0"/>
                <a:cs typeface="Arial" panose="020B0604020202020204" pitchFamily="34" charset="0"/>
              </a:rPr>
              <a:t>Session 3</a:t>
            </a:r>
            <a:r>
              <a:rPr lang="en-US" b="1" dirty="0">
                <a:solidFill>
                  <a:prstClr val="black">
                    <a:lumMod val="75000"/>
                    <a:lumOff val="25000"/>
                  </a:prstClr>
                </a:solidFill>
                <a:latin typeface="Arial" panose="020B0604020202020204" pitchFamily="34" charset="0"/>
                <a:cs typeface="Arial" panose="020B0604020202020204" pitchFamily="34" charset="0"/>
              </a:rPr>
              <a:t>- Review</a:t>
            </a:r>
          </a:p>
          <a:p>
            <a:pPr marL="640080" lvl="2" defTabSz="914400">
              <a:lnSpc>
                <a:spcPct val="140000"/>
              </a:lnSpc>
              <a:spcBef>
                <a:spcPct val="20000"/>
              </a:spcBef>
              <a:spcAft>
                <a:spcPts val="300"/>
              </a:spcAft>
              <a:buClr>
                <a:srgbClr val="F14124">
                  <a:lumMod val="75000"/>
                </a:srgbClr>
              </a:buClr>
              <a:buSzPct val="130000"/>
            </a:pPr>
            <a:endParaRPr lang="en-US" b="1" dirty="0">
              <a:solidFill>
                <a:prstClr val="black">
                  <a:lumMod val="75000"/>
                  <a:lumOff val="25000"/>
                </a:prstClr>
              </a:solidFill>
              <a:latin typeface="Arial" panose="020B0604020202020204" pitchFamily="34" charset="0"/>
              <a:cs typeface="Arial" panose="020B0604020202020204" pitchFamily="34" charset="0"/>
            </a:endParaRPr>
          </a:p>
          <a:p>
            <a:pPr marL="640080" lvl="2" defTabSz="914400">
              <a:lnSpc>
                <a:spcPct val="140000"/>
              </a:lnSpc>
              <a:spcBef>
                <a:spcPct val="20000"/>
              </a:spcBef>
              <a:spcAft>
                <a:spcPts val="300"/>
              </a:spcAft>
              <a:buClr>
                <a:srgbClr val="F14124">
                  <a:lumMod val="75000"/>
                </a:srgbClr>
              </a:buClr>
              <a:buSzPct val="130000"/>
            </a:pPr>
            <a:r>
              <a:rPr lang="en-US" b="1" dirty="0">
                <a:solidFill>
                  <a:prstClr val="black">
                    <a:lumMod val="75000"/>
                    <a:lumOff val="25000"/>
                  </a:prstClr>
                </a:solidFill>
                <a:latin typeface="Arial" panose="020B0604020202020204" pitchFamily="34" charset="0"/>
                <a:cs typeface="Arial" panose="020B0604020202020204" pitchFamily="34" charset="0"/>
              </a:rPr>
              <a:t>** Modification of goal as needed Session #2 and #3</a:t>
            </a:r>
          </a:p>
        </p:txBody>
      </p:sp>
      <p:sp>
        <p:nvSpPr>
          <p:cNvPr id="5" name="Slide Number Placeholder 4"/>
          <p:cNvSpPr>
            <a:spLocks noGrp="1"/>
          </p:cNvSpPr>
          <p:nvPr>
            <p:ph type="sldNum" sz="quarter" idx="12"/>
          </p:nvPr>
        </p:nvSpPr>
        <p:spPr/>
        <p:txBody>
          <a:bodyPr/>
          <a:lstStyle/>
          <a:p>
            <a:fld id="{1848F88A-6C55-334E-93A6-0C81986F3168}" type="slidenum">
              <a:rPr lang="en-US" smtClean="0"/>
              <a:t>28</a:t>
            </a:fld>
            <a:endParaRPr lang="en-US"/>
          </a:p>
        </p:txBody>
      </p:sp>
    </p:spTree>
    <p:extLst>
      <p:ext uri="{BB962C8B-B14F-4D97-AF65-F5344CB8AC3E}">
        <p14:creationId xmlns:p14="http://schemas.microsoft.com/office/powerpoint/2010/main" val="781222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20750" y="1105319"/>
            <a:ext cx="7112000" cy="5064369"/>
          </a:xfrm>
        </p:spPr>
        <p:txBody>
          <a:bodyPr>
            <a:normAutofit/>
          </a:bodyPr>
          <a:lstStyle/>
          <a:p>
            <a:pPr lvl="1"/>
            <a:endParaRPr lang="en-US" dirty="0"/>
          </a:p>
          <a:p>
            <a:pPr lvl="1"/>
            <a:endParaRPr lang="en-US" dirty="0"/>
          </a:p>
        </p:txBody>
      </p:sp>
      <p:sp>
        <p:nvSpPr>
          <p:cNvPr id="4" name="Rectangle 3"/>
          <p:cNvSpPr/>
          <p:nvPr/>
        </p:nvSpPr>
        <p:spPr>
          <a:xfrm>
            <a:off x="2050470" y="340361"/>
            <a:ext cx="4600940" cy="584775"/>
          </a:xfrm>
          <a:prstGeom prst="rect">
            <a:avLst/>
          </a:prstGeom>
        </p:spPr>
        <p:txBody>
          <a:bodyPr wrap="none">
            <a:spAutoFit/>
          </a:bodyPr>
          <a:lstStyle/>
          <a:p>
            <a:pPr algn="ctr"/>
            <a:r>
              <a:rPr lang="en-US" sz="3200" b="1" dirty="0" smtClean="0">
                <a:solidFill>
                  <a:srgbClr val="7030A0"/>
                </a:solidFill>
                <a:effectLst>
                  <a:reflection blurRad="6350" endPos="0" dir="5400000" sy="-100000" algn="bl" rotWithShape="0"/>
                </a:effectLst>
                <a:latin typeface="Arial" panose="020B0604020202020204" pitchFamily="34" charset="0"/>
                <a:cs typeface="Arial" panose="020B0604020202020204" pitchFamily="34" charset="0"/>
              </a:rPr>
              <a:t>ACT and Hypertension</a:t>
            </a:r>
            <a:endParaRPr lang="en-US" sz="3200" b="1" dirty="0">
              <a:solidFill>
                <a:srgbClr val="7030A0"/>
              </a:solidFill>
            </a:endParaRPr>
          </a:p>
        </p:txBody>
      </p:sp>
      <p:sp>
        <p:nvSpPr>
          <p:cNvPr id="2" name="Rectangle 1"/>
          <p:cNvSpPr/>
          <p:nvPr/>
        </p:nvSpPr>
        <p:spPr>
          <a:xfrm>
            <a:off x="735105" y="1192307"/>
            <a:ext cx="7297645" cy="6306342"/>
          </a:xfrm>
          <a:prstGeom prst="rect">
            <a:avLst/>
          </a:prstGeom>
        </p:spPr>
        <p:txBody>
          <a:bodyPr wrap="square">
            <a:spAutoFit/>
          </a:bodyPr>
          <a:lstStyle/>
          <a:p>
            <a:pPr marL="640080" lvl="2" defTabSz="914400">
              <a:spcBef>
                <a:spcPct val="20000"/>
              </a:spcBef>
              <a:spcAft>
                <a:spcPts val="300"/>
              </a:spcAft>
              <a:buClr>
                <a:srgbClr val="F14124">
                  <a:lumMod val="75000"/>
                </a:srgbClr>
              </a:buClr>
              <a:buSzPct val="130000"/>
            </a:pPr>
            <a:r>
              <a:rPr lang="en-US" sz="2000" b="1" dirty="0" smtClean="0">
                <a:solidFill>
                  <a:srgbClr val="FF0000"/>
                </a:solidFill>
                <a:latin typeface="Arial" panose="020B0604020202020204" pitchFamily="34" charset="0"/>
                <a:cs typeface="Arial" panose="020B0604020202020204" pitchFamily="34" charset="0"/>
              </a:rPr>
              <a:t>Measures</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prstClr val="black">
                    <a:lumMod val="75000"/>
                    <a:lumOff val="25000"/>
                  </a:prstClr>
                </a:solidFill>
                <a:latin typeface="Arial" panose="020B0604020202020204" pitchFamily="34" charset="0"/>
                <a:cs typeface="Arial" panose="020B0604020202020204" pitchFamily="34" charset="0"/>
              </a:rPr>
              <a:t>DUKE Health Profile</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prstClr val="black">
                    <a:lumMod val="75000"/>
                    <a:lumOff val="25000"/>
                  </a:prstClr>
                </a:solidFill>
                <a:latin typeface="Arial" panose="020B0604020202020204" pitchFamily="34" charset="0"/>
                <a:cs typeface="Arial" panose="020B0604020202020204" pitchFamily="34" charset="0"/>
              </a:rPr>
              <a:t>AAQ-II</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prstClr val="black">
                    <a:lumMod val="75000"/>
                    <a:lumOff val="25000"/>
                  </a:prstClr>
                </a:solidFill>
                <a:latin typeface="Arial" panose="020B0604020202020204" pitchFamily="34" charset="0"/>
                <a:cs typeface="Arial" panose="020B0604020202020204" pitchFamily="34" charset="0"/>
              </a:rPr>
              <a:t>MAAS</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prstClr val="black">
                    <a:lumMod val="75000"/>
                    <a:lumOff val="25000"/>
                  </a:prstClr>
                </a:solidFill>
                <a:latin typeface="Arial" panose="020B0604020202020204" pitchFamily="34" charset="0"/>
                <a:cs typeface="Arial" panose="020B0604020202020204" pitchFamily="34" charset="0"/>
              </a:rPr>
              <a:t>VLQ</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prstClr val="black">
                    <a:lumMod val="75000"/>
                    <a:lumOff val="25000"/>
                  </a:prstClr>
                </a:solidFill>
                <a:latin typeface="Arial" panose="020B0604020202020204" pitchFamily="34" charset="0"/>
                <a:cs typeface="Arial" panose="020B0604020202020204" pitchFamily="34" charset="0"/>
              </a:rPr>
              <a:t>Blood Pressure</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prstClr val="black">
                    <a:lumMod val="75000"/>
                    <a:lumOff val="25000"/>
                  </a:prstClr>
                </a:solidFill>
                <a:latin typeface="Arial" panose="020B0604020202020204" pitchFamily="34" charset="0"/>
                <a:cs typeface="Arial" panose="020B0604020202020204" pitchFamily="34" charset="0"/>
              </a:rPr>
              <a:t>Weight</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prstClr val="black">
                    <a:lumMod val="75000"/>
                    <a:lumOff val="25000"/>
                  </a:prstClr>
                </a:solidFill>
                <a:latin typeface="Arial" panose="020B0604020202020204" pitchFamily="34" charset="0"/>
                <a:cs typeface="Arial" panose="020B0604020202020204" pitchFamily="34" charset="0"/>
              </a:rPr>
              <a:t>CDS-12</a:t>
            </a:r>
          </a:p>
          <a:p>
            <a:pPr marL="640080" lvl="2" defTabSz="914400">
              <a:spcBef>
                <a:spcPct val="20000"/>
              </a:spcBef>
              <a:spcAft>
                <a:spcPts val="300"/>
              </a:spcAft>
              <a:buClr>
                <a:srgbClr val="F14124">
                  <a:lumMod val="75000"/>
                </a:srgbClr>
              </a:buClr>
              <a:buSzPct val="130000"/>
            </a:pPr>
            <a:r>
              <a:rPr lang="en-US" sz="2000" b="1" dirty="0" smtClean="0">
                <a:solidFill>
                  <a:prstClr val="black">
                    <a:lumMod val="75000"/>
                    <a:lumOff val="25000"/>
                  </a:prstClr>
                </a:solidFill>
                <a:latin typeface="Arial" panose="020B0604020202020204" pitchFamily="34" charset="0"/>
                <a:cs typeface="Arial" panose="020B0604020202020204" pitchFamily="34" charset="0"/>
              </a:rPr>
              <a:t>Additional data gather:</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a:latin typeface="Arial" panose="020B0604020202020204" pitchFamily="34" charset="0"/>
                <a:cs typeface="Arial" panose="020B0604020202020204" pitchFamily="34" charset="0"/>
              </a:rPr>
              <a:t>Weight, Height, Age, Gender, Chronic Diseases, Mental Health Diagnoses, </a:t>
            </a:r>
            <a:r>
              <a:rPr lang="en-US" sz="2000" b="1" dirty="0" smtClean="0">
                <a:latin typeface="Arial" panose="020B0604020202020204" pitchFamily="34" charset="0"/>
                <a:cs typeface="Arial" panose="020B0604020202020204" pitchFamily="34" charset="0"/>
              </a:rPr>
              <a:t>Language</a:t>
            </a:r>
          </a:p>
          <a:p>
            <a:pPr marL="640080" lvl="2" defTabSz="914400">
              <a:spcBef>
                <a:spcPct val="20000"/>
              </a:spcBef>
              <a:spcAft>
                <a:spcPts val="300"/>
              </a:spcAft>
              <a:buClr>
                <a:srgbClr val="F14124">
                  <a:lumMod val="75000"/>
                </a:srgbClr>
              </a:buClr>
              <a:buSzPct val="130000"/>
            </a:pPr>
            <a:r>
              <a:rPr lang="en-US" sz="2000" b="1" dirty="0" smtClean="0">
                <a:latin typeface="Arial" panose="020B0604020202020204" pitchFamily="34" charset="0"/>
                <a:cs typeface="Arial" panose="020B0604020202020204" pitchFamily="34" charset="0"/>
              </a:rPr>
              <a:t>Population</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latin typeface="Arial" panose="020B0604020202020204" pitchFamily="34" charset="0"/>
                <a:cs typeface="Arial" panose="020B0604020202020204" pitchFamily="34" charset="0"/>
              </a:rPr>
              <a:t>51 patients in treatment group</a:t>
            </a:r>
            <a:endParaRPr lang="en-US" sz="2000" b="1" dirty="0">
              <a:latin typeface="Arial" panose="020B0604020202020204" pitchFamily="34" charset="0"/>
              <a:cs typeface="Arial" panose="020B0604020202020204" pitchFamily="34" charset="0"/>
            </a:endParaRPr>
          </a:p>
          <a:p>
            <a:pPr marL="1280160" lvl="3" indent="-182880" defTabSz="914400">
              <a:spcBef>
                <a:spcPct val="20000"/>
              </a:spcBef>
              <a:spcAft>
                <a:spcPts val="300"/>
              </a:spcAft>
              <a:buClr>
                <a:srgbClr val="F14124">
                  <a:lumMod val="75000"/>
                </a:srgbClr>
              </a:buClr>
              <a:buSzPct val="130000"/>
              <a:buFont typeface="Georgia" pitchFamily="18" charset="0"/>
              <a:buChar char="*"/>
            </a:pPr>
            <a:endParaRPr lang="en-US" dirty="0" smtClean="0">
              <a:solidFill>
                <a:prstClr val="black">
                  <a:lumMod val="75000"/>
                  <a:lumOff val="25000"/>
                </a:prstClr>
              </a:solidFill>
            </a:endParaRPr>
          </a:p>
          <a:p>
            <a:pPr marL="1280160" lvl="3" indent="-182880" defTabSz="914400">
              <a:spcBef>
                <a:spcPct val="20000"/>
              </a:spcBef>
              <a:spcAft>
                <a:spcPts val="300"/>
              </a:spcAft>
              <a:buClr>
                <a:srgbClr val="F14124">
                  <a:lumMod val="75000"/>
                </a:srgbClr>
              </a:buClr>
              <a:buSzPct val="130000"/>
              <a:buFont typeface="Georgia" pitchFamily="18" charset="0"/>
              <a:buChar char="*"/>
            </a:pPr>
            <a:endParaRPr lang="en-US" dirty="0" smtClean="0">
              <a:solidFill>
                <a:prstClr val="black">
                  <a:lumMod val="75000"/>
                  <a:lumOff val="25000"/>
                </a:prstClr>
              </a:solidFill>
            </a:endParaRPr>
          </a:p>
          <a:p>
            <a:pPr marL="822960" lvl="2" indent="-182880" defTabSz="914400">
              <a:spcBef>
                <a:spcPct val="20000"/>
              </a:spcBef>
              <a:spcAft>
                <a:spcPts val="300"/>
              </a:spcAft>
              <a:buClr>
                <a:srgbClr val="F14124">
                  <a:lumMod val="75000"/>
                </a:srgbClr>
              </a:buClr>
              <a:buSzPct val="130000"/>
              <a:buFont typeface="Georgia" pitchFamily="18" charset="0"/>
              <a:buChar char="*"/>
            </a:pPr>
            <a:endParaRPr lang="en-US" dirty="0" smtClean="0">
              <a:solidFill>
                <a:prstClr val="black">
                  <a:lumMod val="75000"/>
                  <a:lumOff val="2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282" y="1105319"/>
            <a:ext cx="2045089" cy="2820812"/>
          </a:xfrm>
          <a:prstGeom prst="rect">
            <a:avLst/>
          </a:prstGeom>
        </p:spPr>
      </p:pic>
      <p:sp>
        <p:nvSpPr>
          <p:cNvPr id="6" name="Slide Number Placeholder 5"/>
          <p:cNvSpPr>
            <a:spLocks noGrp="1"/>
          </p:cNvSpPr>
          <p:nvPr>
            <p:ph type="sldNum" sz="quarter" idx="12"/>
          </p:nvPr>
        </p:nvSpPr>
        <p:spPr/>
        <p:txBody>
          <a:bodyPr/>
          <a:lstStyle/>
          <a:p>
            <a:fld id="{1848F88A-6C55-334E-93A6-0C81986F3168}" type="slidenum">
              <a:rPr lang="en-US" smtClean="0"/>
              <a:t>29</a:t>
            </a:fld>
            <a:endParaRPr lang="en-US"/>
          </a:p>
        </p:txBody>
      </p:sp>
    </p:spTree>
    <p:extLst>
      <p:ext uri="{BB962C8B-B14F-4D97-AF65-F5344CB8AC3E}">
        <p14:creationId xmlns:p14="http://schemas.microsoft.com/office/powerpoint/2010/main" val="2826787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920750" y="479577"/>
            <a:ext cx="7254874" cy="1727048"/>
          </a:xfrm>
        </p:spPr>
        <p:txBody>
          <a:bodyPr>
            <a:noAutofit/>
          </a:bodyPr>
          <a:lstStyle/>
          <a:p>
            <a:pPr marL="45720" indent="0">
              <a:buNone/>
            </a:pPr>
            <a:r>
              <a:rPr lang="en-US" sz="3600" dirty="0" smtClean="0">
                <a:solidFill>
                  <a:srgbClr val="FF0000"/>
                </a:solidFill>
                <a:latin typeface="Arial"/>
                <a:cs typeface="Arial"/>
              </a:rPr>
              <a:t>I. Does embedding ACT in primary care support large scale behavior change? </a:t>
            </a:r>
            <a:endParaRPr lang="en-US" sz="3600" dirty="0">
              <a:solidFill>
                <a:srgbClr val="FF0000"/>
              </a:solidFill>
              <a:latin typeface="Arial"/>
              <a:cs typeface="Arial"/>
            </a:endParaRPr>
          </a:p>
        </p:txBody>
      </p:sp>
      <p:pic>
        <p:nvPicPr>
          <p:cNvPr id="8" name="Picture 7" descr="Heart and stet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1224" y="3810000"/>
            <a:ext cx="2184400" cy="2184400"/>
          </a:xfrm>
          <a:prstGeom prst="rect">
            <a:avLst/>
          </a:prstGeom>
        </p:spPr>
      </p:pic>
      <p:sp>
        <p:nvSpPr>
          <p:cNvPr id="2" name="Slide Number Placeholder 1"/>
          <p:cNvSpPr>
            <a:spLocks noGrp="1"/>
          </p:cNvSpPr>
          <p:nvPr>
            <p:ph type="sldNum" sz="quarter" idx="12"/>
          </p:nvPr>
        </p:nvSpPr>
        <p:spPr/>
        <p:txBody>
          <a:bodyPr/>
          <a:lstStyle/>
          <a:p>
            <a:fld id="{1848F88A-6C55-334E-93A6-0C81986F3168}" type="slidenum">
              <a:rPr lang="en-US" smtClean="0"/>
              <a:t>3</a:t>
            </a:fld>
            <a:endParaRPr lang="en-US"/>
          </a:p>
        </p:txBody>
      </p:sp>
    </p:spTree>
    <p:extLst>
      <p:ext uri="{BB962C8B-B14F-4D97-AF65-F5344CB8AC3E}">
        <p14:creationId xmlns:p14="http://schemas.microsoft.com/office/powerpoint/2010/main" val="26807415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143000" y="1105319"/>
            <a:ext cx="6400800" cy="5064369"/>
          </a:xfrm>
        </p:spPr>
        <p:txBody>
          <a:bodyPr>
            <a:normAutofit/>
          </a:bodyPr>
          <a:lstStyle/>
          <a:p>
            <a:pPr lvl="1"/>
            <a:endParaRPr lang="en-US" dirty="0"/>
          </a:p>
          <a:p>
            <a:pPr lvl="1"/>
            <a:endParaRPr lang="en-US" dirty="0"/>
          </a:p>
        </p:txBody>
      </p:sp>
      <p:sp>
        <p:nvSpPr>
          <p:cNvPr id="4" name="Rectangle 3"/>
          <p:cNvSpPr/>
          <p:nvPr/>
        </p:nvSpPr>
        <p:spPr>
          <a:xfrm>
            <a:off x="2050470" y="340361"/>
            <a:ext cx="4600940" cy="584775"/>
          </a:xfrm>
          <a:prstGeom prst="rect">
            <a:avLst/>
          </a:prstGeom>
        </p:spPr>
        <p:txBody>
          <a:bodyPr wrap="none">
            <a:spAutoFit/>
          </a:bodyPr>
          <a:lstStyle/>
          <a:p>
            <a:pPr algn="ctr"/>
            <a:r>
              <a:rPr lang="en-US" sz="3200" b="1" dirty="0" smtClean="0">
                <a:solidFill>
                  <a:srgbClr val="7030A0"/>
                </a:solidFill>
                <a:effectLst>
                  <a:reflection blurRad="6350" endPos="0" dir="5400000" sy="-100000" algn="bl" rotWithShape="0"/>
                </a:effectLst>
                <a:latin typeface="Arial" panose="020B0604020202020204" pitchFamily="34" charset="0"/>
                <a:cs typeface="Arial" panose="020B0604020202020204" pitchFamily="34" charset="0"/>
              </a:rPr>
              <a:t>ACT and Hypertension</a:t>
            </a:r>
            <a:endParaRPr lang="en-US" sz="3200" b="1" dirty="0">
              <a:solidFill>
                <a:srgbClr val="7030A0"/>
              </a:solidFill>
            </a:endParaRPr>
          </a:p>
        </p:txBody>
      </p:sp>
      <p:sp>
        <p:nvSpPr>
          <p:cNvPr id="2" name="Rectangle 1"/>
          <p:cNvSpPr/>
          <p:nvPr/>
        </p:nvSpPr>
        <p:spPr>
          <a:xfrm>
            <a:off x="735105" y="1192306"/>
            <a:ext cx="7646895" cy="1623521"/>
          </a:xfrm>
          <a:prstGeom prst="rect">
            <a:avLst/>
          </a:prstGeom>
        </p:spPr>
        <p:txBody>
          <a:bodyPr wrap="square">
            <a:spAutoFit/>
          </a:bodyPr>
          <a:lstStyle/>
          <a:p>
            <a:pPr marL="182880" lvl="1" defTabSz="914400">
              <a:spcBef>
                <a:spcPct val="20000"/>
              </a:spcBef>
              <a:spcAft>
                <a:spcPts val="300"/>
              </a:spcAft>
              <a:buClr>
                <a:srgbClr val="F14124">
                  <a:lumMod val="75000"/>
                </a:srgbClr>
              </a:buClr>
              <a:buSzPct val="130000"/>
            </a:pPr>
            <a:r>
              <a:rPr lang="en-US" sz="2000" dirty="0" smtClean="0">
                <a:latin typeface="Arial" panose="020B0604020202020204" pitchFamily="34" charset="0"/>
                <a:cs typeface="Arial" panose="020B0604020202020204" pitchFamily="34" charset="0"/>
              </a:rPr>
              <a:t>Initial results</a:t>
            </a:r>
            <a:endParaRPr lang="en-US" sz="2000" dirty="0">
              <a:latin typeface="Arial" panose="020B0604020202020204" pitchFamily="34" charset="0"/>
              <a:cs typeface="Arial" panose="020B0604020202020204" pitchFamily="34" charset="0"/>
            </a:endParaRPr>
          </a:p>
          <a:p>
            <a:pPr marL="822960" lvl="2" indent="-182880" defTabSz="914400">
              <a:spcBef>
                <a:spcPct val="20000"/>
              </a:spcBef>
              <a:spcAft>
                <a:spcPts val="300"/>
              </a:spcAft>
              <a:buClr>
                <a:srgbClr val="F14124">
                  <a:lumMod val="75000"/>
                </a:srgbClr>
              </a:buClr>
              <a:buSzPct val="130000"/>
              <a:buFont typeface="Georgia" pitchFamily="18" charset="0"/>
              <a:buChar char="*"/>
            </a:pPr>
            <a:r>
              <a:rPr lang="en-US" sz="2000" dirty="0" smtClean="0">
                <a:solidFill>
                  <a:srgbClr val="FF0000"/>
                </a:solidFill>
                <a:latin typeface="Arial" panose="020B0604020202020204" pitchFamily="34" charset="0"/>
                <a:cs typeface="Arial" panose="020B0604020202020204" pitchFamily="34" charset="0"/>
              </a:rPr>
              <a:t>13.9 point </a:t>
            </a:r>
            <a:r>
              <a:rPr lang="en-US" sz="2000" dirty="0" smtClean="0">
                <a:latin typeface="Arial" panose="020B0604020202020204" pitchFamily="34" charset="0"/>
                <a:cs typeface="Arial" panose="020B0604020202020204" pitchFamily="34" charset="0"/>
              </a:rPr>
              <a:t>systolic</a:t>
            </a:r>
            <a:r>
              <a:rPr lang="en-US" sz="2000" dirty="0" smtClean="0">
                <a:solidFill>
                  <a:srgbClr val="FF0000"/>
                </a:solidFill>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reduction at data point 2 </a:t>
            </a:r>
            <a:r>
              <a:rPr lang="en-US" sz="2000" dirty="0" smtClean="0">
                <a:solidFill>
                  <a:srgbClr val="FF0000"/>
                </a:solidFill>
                <a:latin typeface="Arial" panose="020B0604020202020204" pitchFamily="34" charset="0"/>
                <a:cs typeface="Arial" panose="020B0604020202020204" pitchFamily="34" charset="0"/>
              </a:rPr>
              <a:t>(</a:t>
            </a:r>
            <a:r>
              <a:rPr lang="en-US" sz="2000" i="1" dirty="0" smtClean="0">
                <a:solidFill>
                  <a:srgbClr val="FF0000"/>
                </a:solidFill>
                <a:latin typeface="Arial" panose="020B0604020202020204" pitchFamily="34" charset="0"/>
                <a:cs typeface="Arial" panose="020B0604020202020204" pitchFamily="34" charset="0"/>
              </a:rPr>
              <a:t>p </a:t>
            </a:r>
            <a:r>
              <a:rPr lang="en-US" sz="2000" dirty="0" smtClean="0">
                <a:solidFill>
                  <a:srgbClr val="FF0000"/>
                </a:solidFill>
                <a:latin typeface="Arial" panose="020B0604020202020204" pitchFamily="34" charset="0"/>
                <a:cs typeface="Arial" panose="020B0604020202020204" pitchFamily="34" charset="0"/>
              </a:rPr>
              <a:t>&lt; .000)</a:t>
            </a:r>
          </a:p>
          <a:p>
            <a:pPr marL="822960" lvl="2" indent="-182880" defTabSz="914400">
              <a:spcBef>
                <a:spcPct val="20000"/>
              </a:spcBef>
              <a:spcAft>
                <a:spcPts val="300"/>
              </a:spcAft>
              <a:buClr>
                <a:srgbClr val="F14124">
                  <a:lumMod val="75000"/>
                </a:srgbClr>
              </a:buClr>
              <a:buSzPct val="130000"/>
              <a:buFont typeface="Georgia" pitchFamily="18" charset="0"/>
              <a:buChar char="*"/>
            </a:pPr>
            <a:r>
              <a:rPr lang="en-US" sz="2000" dirty="0" smtClean="0">
                <a:solidFill>
                  <a:srgbClr val="FF0000"/>
                </a:solidFill>
                <a:latin typeface="Arial" panose="020B0604020202020204" pitchFamily="34" charset="0"/>
                <a:cs typeface="Arial" panose="020B0604020202020204" pitchFamily="34" charset="0"/>
              </a:rPr>
              <a:t>12.56 point </a:t>
            </a:r>
            <a:r>
              <a:rPr lang="en-US" sz="2000" dirty="0" smtClean="0">
                <a:latin typeface="Arial" panose="020B0604020202020204" pitchFamily="34" charset="0"/>
                <a:cs typeface="Arial" panose="020B0604020202020204" pitchFamily="34" charset="0"/>
              </a:rPr>
              <a:t>systolic reduction at data point 3 </a:t>
            </a:r>
            <a:r>
              <a:rPr lang="en-US" sz="2000" dirty="0" smtClean="0">
                <a:solidFill>
                  <a:srgbClr val="FF0000"/>
                </a:solidFill>
                <a:latin typeface="Arial" panose="020B0604020202020204" pitchFamily="34" charset="0"/>
                <a:cs typeface="Arial" panose="020B0604020202020204" pitchFamily="34" charset="0"/>
              </a:rPr>
              <a:t>(</a:t>
            </a:r>
            <a:r>
              <a:rPr lang="en-US" sz="2000" i="1" dirty="0" smtClean="0">
                <a:solidFill>
                  <a:srgbClr val="FF0000"/>
                </a:solidFill>
                <a:latin typeface="Arial" panose="020B0604020202020204" pitchFamily="34" charset="0"/>
                <a:cs typeface="Arial" panose="020B0604020202020204" pitchFamily="34" charset="0"/>
              </a:rPr>
              <a:t>p </a:t>
            </a:r>
            <a:r>
              <a:rPr lang="en-US" sz="2000" dirty="0" smtClean="0">
                <a:solidFill>
                  <a:srgbClr val="FF0000"/>
                </a:solidFill>
                <a:latin typeface="Arial" panose="020B0604020202020204" pitchFamily="34" charset="0"/>
                <a:cs typeface="Arial" panose="020B0604020202020204" pitchFamily="34" charset="0"/>
              </a:rPr>
              <a:t>= .003)</a:t>
            </a:r>
          </a:p>
          <a:p>
            <a:pPr marL="1097280" lvl="3" defTabSz="914400">
              <a:spcBef>
                <a:spcPct val="20000"/>
              </a:spcBef>
              <a:spcAft>
                <a:spcPts val="300"/>
              </a:spcAft>
              <a:buClr>
                <a:srgbClr val="F14124">
                  <a:lumMod val="75000"/>
                </a:srgbClr>
              </a:buClr>
              <a:buSzPct val="130000"/>
            </a:pPr>
            <a:r>
              <a:rPr lang="en-US" sz="2000" dirty="0" smtClean="0">
                <a:latin typeface="Arial" panose="020B0604020202020204" pitchFamily="34" charset="0"/>
                <a:cs typeface="Arial" panose="020B0604020202020204" pitchFamily="34" charset="0"/>
              </a:rPr>
              <a:t>* A lot more data to analyze, but encouraging!  </a:t>
            </a:r>
            <a:endParaRPr lang="en-US"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3301533"/>
            <a:ext cx="3810000" cy="2657475"/>
          </a:xfrm>
          <a:prstGeom prst="rect">
            <a:avLst/>
          </a:prstGeom>
        </p:spPr>
      </p:pic>
      <p:sp>
        <p:nvSpPr>
          <p:cNvPr id="5" name="Slide Number Placeholder 4"/>
          <p:cNvSpPr>
            <a:spLocks noGrp="1"/>
          </p:cNvSpPr>
          <p:nvPr>
            <p:ph type="sldNum" sz="quarter" idx="12"/>
          </p:nvPr>
        </p:nvSpPr>
        <p:spPr/>
        <p:txBody>
          <a:bodyPr/>
          <a:lstStyle/>
          <a:p>
            <a:fld id="{1848F88A-6C55-334E-93A6-0C81986F3168}" type="slidenum">
              <a:rPr lang="en-US" smtClean="0"/>
              <a:t>30</a:t>
            </a:fld>
            <a:endParaRPr lang="en-US"/>
          </a:p>
        </p:txBody>
      </p:sp>
    </p:spTree>
    <p:extLst>
      <p:ext uri="{BB962C8B-B14F-4D97-AF65-F5344CB8AC3E}">
        <p14:creationId xmlns:p14="http://schemas.microsoft.com/office/powerpoint/2010/main" val="20868415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143000" y="1105319"/>
            <a:ext cx="6400800" cy="5064369"/>
          </a:xfrm>
        </p:spPr>
        <p:txBody>
          <a:bodyPr>
            <a:normAutofit/>
          </a:bodyPr>
          <a:lstStyle/>
          <a:p>
            <a:pPr lvl="1"/>
            <a:endParaRPr lang="en-US" dirty="0"/>
          </a:p>
          <a:p>
            <a:pPr lvl="1"/>
            <a:endParaRPr lang="en-US" dirty="0"/>
          </a:p>
        </p:txBody>
      </p:sp>
      <p:sp>
        <p:nvSpPr>
          <p:cNvPr id="4" name="Rectangle 3"/>
          <p:cNvSpPr/>
          <p:nvPr/>
        </p:nvSpPr>
        <p:spPr>
          <a:xfrm>
            <a:off x="2800679" y="340361"/>
            <a:ext cx="3100529" cy="584775"/>
          </a:xfrm>
          <a:prstGeom prst="rect">
            <a:avLst/>
          </a:prstGeom>
        </p:spPr>
        <p:txBody>
          <a:bodyPr wrap="none">
            <a:spAutoFit/>
          </a:bodyPr>
          <a:lstStyle/>
          <a:p>
            <a:pPr algn="ctr"/>
            <a:r>
              <a:rPr lang="en-US" sz="3200" b="1" dirty="0" smtClean="0">
                <a:solidFill>
                  <a:srgbClr val="7030A0"/>
                </a:solidFill>
                <a:effectLst>
                  <a:reflection blurRad="6350" endPos="0" dir="5400000" sy="-100000" algn="bl" rotWithShape="0"/>
                </a:effectLst>
                <a:latin typeface="Arial" panose="020B0604020202020204" pitchFamily="34" charset="0"/>
                <a:cs typeface="Arial" panose="020B0604020202020204" pitchFamily="34" charset="0"/>
              </a:rPr>
              <a:t>Provider Study</a:t>
            </a:r>
            <a:endParaRPr lang="en-US" sz="3200" b="1" dirty="0">
              <a:solidFill>
                <a:srgbClr val="7030A0"/>
              </a:solidFill>
            </a:endParaRPr>
          </a:p>
        </p:txBody>
      </p:sp>
      <p:sp>
        <p:nvSpPr>
          <p:cNvPr id="2" name="Rectangle 1"/>
          <p:cNvSpPr/>
          <p:nvPr/>
        </p:nvSpPr>
        <p:spPr>
          <a:xfrm>
            <a:off x="735105" y="1192306"/>
            <a:ext cx="7662770" cy="5630773"/>
          </a:xfrm>
          <a:prstGeom prst="rect">
            <a:avLst/>
          </a:prstGeom>
        </p:spPr>
        <p:txBody>
          <a:bodyPr wrap="square">
            <a:spAutoFit/>
          </a:bodyPr>
          <a:lstStyle/>
          <a:p>
            <a:pPr marL="640080" lvl="2" defTabSz="914400">
              <a:spcBef>
                <a:spcPct val="20000"/>
              </a:spcBef>
              <a:spcAft>
                <a:spcPts val="300"/>
              </a:spcAft>
              <a:buClr>
                <a:srgbClr val="F14124">
                  <a:lumMod val="75000"/>
                </a:srgbClr>
              </a:buClr>
              <a:buSzPct val="130000"/>
            </a:pPr>
            <a:r>
              <a:rPr lang="en-US" sz="2000" b="1" dirty="0" smtClean="0">
                <a:solidFill>
                  <a:prstClr val="black"/>
                </a:solidFill>
                <a:latin typeface="Arial" panose="020B0604020202020204" pitchFamily="34" charset="0"/>
                <a:cs typeface="Arial" panose="020B0604020202020204" pitchFamily="34" charset="0"/>
              </a:rPr>
              <a:t>Overview</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prstClr val="black"/>
                </a:solidFill>
                <a:latin typeface="Arial" panose="020B0604020202020204" pitchFamily="34" charset="0"/>
                <a:cs typeface="Arial" panose="020B0604020202020204" pitchFamily="34" charset="0"/>
              </a:rPr>
              <a:t>Is flexibility related to provider work-related stress?</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prstClr val="black"/>
                </a:solidFill>
                <a:latin typeface="Arial" panose="020B0604020202020204" pitchFamily="34" charset="0"/>
                <a:cs typeface="Arial" panose="020B0604020202020204" pitchFamily="34" charset="0"/>
              </a:rPr>
              <a:t>Ongoing project!  Contact if interested in helping get survey out to medical clinics!</a:t>
            </a:r>
          </a:p>
          <a:p>
            <a:pPr marL="640080" lvl="2" defTabSz="914400">
              <a:spcBef>
                <a:spcPct val="20000"/>
              </a:spcBef>
              <a:spcAft>
                <a:spcPts val="300"/>
              </a:spcAft>
              <a:buClr>
                <a:srgbClr val="F14124">
                  <a:lumMod val="75000"/>
                </a:srgbClr>
              </a:buClr>
              <a:buSzPct val="130000"/>
            </a:pPr>
            <a:r>
              <a:rPr lang="en-US" sz="2000" b="1" dirty="0" smtClean="0">
                <a:solidFill>
                  <a:prstClr val="black"/>
                </a:solidFill>
                <a:latin typeface="Arial" panose="020B0604020202020204" pitchFamily="34" charset="0"/>
                <a:cs typeface="Arial" panose="020B0604020202020204" pitchFamily="34" charset="0"/>
              </a:rPr>
              <a:t>Measures</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prstClr val="black"/>
                </a:solidFill>
                <a:latin typeface="Arial" panose="020B0604020202020204" pitchFamily="34" charset="0"/>
                <a:cs typeface="Arial" panose="020B0604020202020204" pitchFamily="34" charset="0"/>
              </a:rPr>
              <a:t>Primary Care Provider – Stress Checklist*</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prstClr val="black"/>
                </a:solidFill>
                <a:latin typeface="Arial" panose="020B0604020202020204" pitchFamily="34" charset="0"/>
                <a:cs typeface="Arial" panose="020B0604020202020204" pitchFamily="34" charset="0"/>
              </a:rPr>
              <a:t>Primary Care Provider – AAQ*</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prstClr val="black"/>
                </a:solidFill>
                <a:latin typeface="Arial" panose="020B0604020202020204" pitchFamily="34" charset="0"/>
                <a:cs typeface="Arial" panose="020B0604020202020204" pitchFamily="34" charset="0"/>
              </a:rPr>
              <a:t>AAQ-II</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prstClr val="black"/>
                </a:solidFill>
                <a:latin typeface="Arial" panose="020B0604020202020204" pitchFamily="34" charset="0"/>
                <a:cs typeface="Arial" panose="020B0604020202020204" pitchFamily="34" charset="0"/>
              </a:rPr>
              <a:t>BH satisfaction survey (</a:t>
            </a:r>
            <a:r>
              <a:rPr lang="en-US" sz="2000" b="1" dirty="0" err="1" smtClean="0">
                <a:solidFill>
                  <a:prstClr val="black"/>
                </a:solidFill>
                <a:latin typeface="Arial" panose="020B0604020202020204" pitchFamily="34" charset="0"/>
                <a:cs typeface="Arial" panose="020B0604020202020204" pitchFamily="34" charset="0"/>
              </a:rPr>
              <a:t>O’Donahue</a:t>
            </a:r>
            <a:r>
              <a:rPr lang="en-US" sz="2000" b="1" dirty="0" smtClean="0">
                <a:solidFill>
                  <a:prstClr val="black"/>
                </a:solidFill>
                <a:latin typeface="Arial" panose="020B0604020202020204" pitchFamily="34" charset="0"/>
                <a:cs typeface="Arial" panose="020B0604020202020204" pitchFamily="34" charset="0"/>
              </a:rPr>
              <a:t>) </a:t>
            </a:r>
            <a:endParaRPr lang="en-US" sz="2000" b="1" dirty="0">
              <a:solidFill>
                <a:prstClr val="black"/>
              </a:solidFill>
              <a:latin typeface="Arial" panose="020B0604020202020204" pitchFamily="34" charset="0"/>
              <a:cs typeface="Arial" panose="020B0604020202020204" pitchFamily="34" charset="0"/>
            </a:endParaRPr>
          </a:p>
          <a:p>
            <a:pPr marL="182880" lvl="1" defTabSz="914400">
              <a:spcBef>
                <a:spcPct val="20000"/>
              </a:spcBef>
              <a:spcAft>
                <a:spcPts val="300"/>
              </a:spcAft>
              <a:buClr>
                <a:srgbClr val="F14124">
                  <a:lumMod val="75000"/>
                </a:srgbClr>
              </a:buClr>
              <a:buSzPct val="130000"/>
            </a:pPr>
            <a:endParaRPr lang="en-US" dirty="0" smtClean="0">
              <a:solidFill>
                <a:prstClr val="black">
                  <a:lumMod val="75000"/>
                  <a:lumOff val="25000"/>
                </a:prstClr>
              </a:solidFill>
            </a:endParaRPr>
          </a:p>
          <a:p>
            <a:pPr marL="182880" lvl="1" defTabSz="914400">
              <a:spcBef>
                <a:spcPct val="20000"/>
              </a:spcBef>
              <a:spcAft>
                <a:spcPts val="300"/>
              </a:spcAft>
              <a:buClr>
                <a:srgbClr val="F14124">
                  <a:lumMod val="75000"/>
                </a:srgbClr>
              </a:buClr>
              <a:buSzPct val="130000"/>
            </a:pPr>
            <a:r>
              <a:rPr lang="en-US" dirty="0" smtClean="0"/>
              <a:t>*Robinson, Gould, &amp; </a:t>
            </a:r>
            <a:r>
              <a:rPr lang="en-US" dirty="0" err="1" smtClean="0"/>
              <a:t>Strosahl</a:t>
            </a:r>
            <a:r>
              <a:rPr lang="en-US" dirty="0" smtClean="0"/>
              <a:t>, (2010). </a:t>
            </a:r>
            <a:r>
              <a:rPr lang="en-US" i="1" dirty="0" smtClean="0"/>
              <a:t>Real Behavior Change in Primary Care</a:t>
            </a:r>
            <a:r>
              <a:rPr lang="en-US" dirty="0" smtClean="0"/>
              <a:t>.</a:t>
            </a:r>
          </a:p>
          <a:p>
            <a:pPr marL="1280160" lvl="3" indent="-182880" defTabSz="914400">
              <a:spcBef>
                <a:spcPct val="20000"/>
              </a:spcBef>
              <a:spcAft>
                <a:spcPts val="300"/>
              </a:spcAft>
              <a:buClr>
                <a:srgbClr val="F14124">
                  <a:lumMod val="75000"/>
                </a:srgbClr>
              </a:buClr>
              <a:buSzPct val="130000"/>
              <a:buFont typeface="Georgia" pitchFamily="18" charset="0"/>
              <a:buChar char="*"/>
            </a:pPr>
            <a:endParaRPr lang="en-US" dirty="0" smtClean="0">
              <a:solidFill>
                <a:prstClr val="black">
                  <a:lumMod val="75000"/>
                  <a:lumOff val="25000"/>
                </a:prstClr>
              </a:solidFill>
            </a:endParaRPr>
          </a:p>
          <a:p>
            <a:pPr marL="822960" lvl="2" indent="-182880" defTabSz="914400">
              <a:spcBef>
                <a:spcPct val="20000"/>
              </a:spcBef>
              <a:spcAft>
                <a:spcPts val="300"/>
              </a:spcAft>
              <a:buClr>
                <a:srgbClr val="F14124">
                  <a:lumMod val="75000"/>
                </a:srgbClr>
              </a:buClr>
              <a:buSzPct val="130000"/>
              <a:buFont typeface="Georgia" pitchFamily="18" charset="0"/>
              <a:buChar char="*"/>
            </a:pPr>
            <a:endParaRPr lang="en-US" dirty="0" smtClean="0">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1848F88A-6C55-334E-93A6-0C81986F3168}" type="slidenum">
              <a:rPr lang="en-US" smtClean="0"/>
              <a:t>31</a:t>
            </a:fld>
            <a:endParaRPr lang="en-US"/>
          </a:p>
        </p:txBody>
      </p:sp>
    </p:spTree>
    <p:extLst>
      <p:ext uri="{BB962C8B-B14F-4D97-AF65-F5344CB8AC3E}">
        <p14:creationId xmlns:p14="http://schemas.microsoft.com/office/powerpoint/2010/main" val="5956631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143000" y="1105319"/>
            <a:ext cx="6400800" cy="5064369"/>
          </a:xfrm>
        </p:spPr>
        <p:txBody>
          <a:bodyPr>
            <a:normAutofit/>
          </a:bodyPr>
          <a:lstStyle/>
          <a:p>
            <a:pPr lvl="1"/>
            <a:endParaRPr lang="en-US" dirty="0"/>
          </a:p>
          <a:p>
            <a:pPr lvl="1"/>
            <a:endParaRPr lang="en-US" dirty="0"/>
          </a:p>
        </p:txBody>
      </p:sp>
      <p:sp>
        <p:nvSpPr>
          <p:cNvPr id="4" name="Rectangle 3"/>
          <p:cNvSpPr/>
          <p:nvPr/>
        </p:nvSpPr>
        <p:spPr>
          <a:xfrm>
            <a:off x="2800679" y="340361"/>
            <a:ext cx="3100529" cy="584775"/>
          </a:xfrm>
          <a:prstGeom prst="rect">
            <a:avLst/>
          </a:prstGeom>
        </p:spPr>
        <p:txBody>
          <a:bodyPr wrap="none">
            <a:spAutoFit/>
          </a:bodyPr>
          <a:lstStyle/>
          <a:p>
            <a:pPr algn="ctr"/>
            <a:r>
              <a:rPr lang="en-US" sz="3200" b="1" dirty="0" smtClean="0">
                <a:solidFill>
                  <a:srgbClr val="7030A0"/>
                </a:solidFill>
                <a:effectLst>
                  <a:reflection blurRad="6350" endPos="0" dir="5400000" sy="-100000" algn="bl" rotWithShape="0"/>
                </a:effectLst>
                <a:latin typeface="Arial" panose="020B0604020202020204" pitchFamily="34" charset="0"/>
                <a:cs typeface="Arial" panose="020B0604020202020204" pitchFamily="34" charset="0"/>
              </a:rPr>
              <a:t>Provider Study</a:t>
            </a:r>
            <a:endParaRPr lang="en-US" sz="3200" b="1" dirty="0">
              <a:solidFill>
                <a:srgbClr val="7030A0"/>
              </a:solidFill>
            </a:endParaRPr>
          </a:p>
        </p:txBody>
      </p:sp>
      <p:sp>
        <p:nvSpPr>
          <p:cNvPr id="2" name="Rectangle 1"/>
          <p:cNvSpPr/>
          <p:nvPr/>
        </p:nvSpPr>
        <p:spPr>
          <a:xfrm>
            <a:off x="735105" y="1192306"/>
            <a:ext cx="7361145" cy="6169382"/>
          </a:xfrm>
          <a:prstGeom prst="rect">
            <a:avLst/>
          </a:prstGeom>
        </p:spPr>
        <p:txBody>
          <a:bodyPr wrap="square">
            <a:spAutoFit/>
          </a:bodyPr>
          <a:lstStyle/>
          <a:p>
            <a:pPr marL="640080" lvl="2" defTabSz="914400">
              <a:spcBef>
                <a:spcPct val="20000"/>
              </a:spcBef>
              <a:spcAft>
                <a:spcPts val="300"/>
              </a:spcAft>
              <a:buClr>
                <a:srgbClr val="F14124">
                  <a:lumMod val="75000"/>
                </a:srgbClr>
              </a:buClr>
              <a:buSzPct val="130000"/>
            </a:pPr>
            <a:r>
              <a:rPr lang="en-US" sz="2000" b="1" dirty="0" smtClean="0">
                <a:solidFill>
                  <a:prstClr val="black"/>
                </a:solidFill>
                <a:latin typeface="Arial" panose="020B0604020202020204" pitchFamily="34" charset="0"/>
                <a:cs typeface="Arial" panose="020B0604020202020204" pitchFamily="34" charset="0"/>
              </a:rPr>
              <a:t>Results</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prstClr val="black"/>
                </a:solidFill>
                <a:latin typeface="Arial" panose="020B0604020202020204" pitchFamily="34" charset="0"/>
                <a:cs typeface="Arial" panose="020B0604020202020204" pitchFamily="34" charset="0"/>
              </a:rPr>
              <a:t>50 participants completed survey</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prstClr val="black"/>
                </a:solidFill>
                <a:latin typeface="Arial" panose="020B0604020202020204" pitchFamily="34" charset="0"/>
                <a:cs typeface="Arial" panose="020B0604020202020204" pitchFamily="34" charset="0"/>
              </a:rPr>
              <a:t>PCP-SC and PCP-AAQ</a:t>
            </a:r>
          </a:p>
          <a:p>
            <a:pPr marL="1737360" lvl="4"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srgbClr val="FF0000"/>
                </a:solidFill>
                <a:latin typeface="Arial" panose="020B0604020202020204" pitchFamily="34" charset="0"/>
                <a:cs typeface="Arial" panose="020B0604020202020204" pitchFamily="34" charset="0"/>
              </a:rPr>
              <a:t>Strong negative correlation (r = -.52; </a:t>
            </a:r>
            <a:r>
              <a:rPr lang="en-US" sz="2000" b="1" i="1" dirty="0" smtClean="0">
                <a:solidFill>
                  <a:srgbClr val="FF0000"/>
                </a:solidFill>
                <a:latin typeface="Arial" panose="020B0604020202020204" pitchFamily="34" charset="0"/>
                <a:cs typeface="Arial" panose="020B0604020202020204" pitchFamily="34" charset="0"/>
              </a:rPr>
              <a:t>p </a:t>
            </a:r>
            <a:r>
              <a:rPr lang="en-US" sz="2000" b="1" dirty="0" smtClean="0">
                <a:solidFill>
                  <a:srgbClr val="FF0000"/>
                </a:solidFill>
                <a:latin typeface="Arial" panose="020B0604020202020204" pitchFamily="34" charset="0"/>
                <a:cs typeface="Arial" panose="020B0604020202020204" pitchFamily="34" charset="0"/>
              </a:rPr>
              <a:t>&lt; .01)</a:t>
            </a:r>
          </a:p>
          <a:p>
            <a:pPr marL="2194560" lvl="5"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srgbClr val="00B050"/>
                </a:solidFill>
                <a:latin typeface="Arial" panose="020B0604020202020204" pitchFamily="34" charset="0"/>
                <a:cs typeface="Arial" panose="020B0604020202020204" pitchFamily="34" charset="0"/>
              </a:rPr>
              <a:t>PCP-AAQ accounted for 27% of PCP-SC variance </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prstClr val="black"/>
                </a:solidFill>
                <a:latin typeface="Arial" panose="020B0604020202020204" pitchFamily="34" charset="0"/>
                <a:cs typeface="Arial" panose="020B0604020202020204" pitchFamily="34" charset="0"/>
              </a:rPr>
              <a:t>PCP-SC and AAQ-II*</a:t>
            </a:r>
          </a:p>
          <a:p>
            <a:pPr marL="1737360" lvl="4"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solidFill>
                  <a:srgbClr val="FF0000"/>
                </a:solidFill>
                <a:latin typeface="Arial" panose="020B0604020202020204" pitchFamily="34" charset="0"/>
                <a:cs typeface="Arial" panose="020B0604020202020204" pitchFamily="34" charset="0"/>
              </a:rPr>
              <a:t>Strong positive correlation (r = .60; </a:t>
            </a:r>
            <a:r>
              <a:rPr lang="en-US" sz="2000" b="1" i="1" dirty="0" smtClean="0">
                <a:solidFill>
                  <a:srgbClr val="FF0000"/>
                </a:solidFill>
                <a:latin typeface="Arial" panose="020B0604020202020204" pitchFamily="34" charset="0"/>
                <a:cs typeface="Arial" panose="020B0604020202020204" pitchFamily="34" charset="0"/>
              </a:rPr>
              <a:t>p </a:t>
            </a:r>
            <a:r>
              <a:rPr lang="en-US" sz="2000" b="1" dirty="0" smtClean="0">
                <a:solidFill>
                  <a:srgbClr val="FF0000"/>
                </a:solidFill>
                <a:latin typeface="Arial" panose="020B0604020202020204" pitchFamily="34" charset="0"/>
                <a:cs typeface="Arial" panose="020B0604020202020204" pitchFamily="34" charset="0"/>
              </a:rPr>
              <a:t>&lt; .01)</a:t>
            </a:r>
          </a:p>
          <a:p>
            <a:pPr marL="640080" lvl="2" defTabSz="914400">
              <a:spcBef>
                <a:spcPct val="20000"/>
              </a:spcBef>
              <a:spcAft>
                <a:spcPts val="300"/>
              </a:spcAft>
              <a:buClr>
                <a:srgbClr val="F14124">
                  <a:lumMod val="75000"/>
                </a:srgbClr>
              </a:buClr>
              <a:buSzPct val="130000"/>
            </a:pPr>
            <a:r>
              <a:rPr lang="en-US" sz="2000" b="1" dirty="0" smtClean="0">
                <a:latin typeface="Arial" panose="020B0604020202020204" pitchFamily="34" charset="0"/>
                <a:cs typeface="Arial" panose="020B0604020202020204" pitchFamily="34" charset="0"/>
              </a:rPr>
              <a:t>Next steps </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latin typeface="Arial" panose="020B0604020202020204" pitchFamily="34" charset="0"/>
                <a:cs typeface="Arial" panose="020B0604020202020204" pitchFamily="34" charset="0"/>
              </a:rPr>
              <a:t>Expanding project</a:t>
            </a:r>
          </a:p>
          <a:p>
            <a:pPr marL="1280160" lvl="3" indent="-182880" defTabSz="914400">
              <a:spcBef>
                <a:spcPct val="20000"/>
              </a:spcBef>
              <a:spcAft>
                <a:spcPts val="300"/>
              </a:spcAft>
              <a:buClr>
                <a:srgbClr val="F14124">
                  <a:lumMod val="75000"/>
                </a:srgbClr>
              </a:buClr>
              <a:buSzPct val="130000"/>
              <a:buFont typeface="Georgia" pitchFamily="18" charset="0"/>
              <a:buChar char="*"/>
            </a:pPr>
            <a:r>
              <a:rPr lang="en-US" sz="2000" b="1" dirty="0" smtClean="0">
                <a:latin typeface="Arial" panose="020B0604020202020204" pitchFamily="34" charset="0"/>
                <a:cs typeface="Arial" panose="020B0604020202020204" pitchFamily="34" charset="0"/>
              </a:rPr>
              <a:t>Develop </a:t>
            </a:r>
            <a:r>
              <a:rPr lang="en-US" sz="2000" b="1" dirty="0">
                <a:latin typeface="Arial" panose="020B0604020202020204" pitchFamily="34" charset="0"/>
                <a:cs typeface="Arial" panose="020B0604020202020204" pitchFamily="34" charset="0"/>
              </a:rPr>
              <a:t>training to improve provider’s flexibility and assess impact on stress</a:t>
            </a:r>
          </a:p>
          <a:p>
            <a:pPr marL="1280160" lvl="3" indent="-182880" defTabSz="914400">
              <a:spcBef>
                <a:spcPct val="20000"/>
              </a:spcBef>
              <a:spcAft>
                <a:spcPts val="300"/>
              </a:spcAft>
              <a:buClr>
                <a:srgbClr val="F14124">
                  <a:lumMod val="75000"/>
                </a:srgbClr>
              </a:buClr>
              <a:buSzPct val="130000"/>
              <a:buFont typeface="Georgia" pitchFamily="18" charset="0"/>
              <a:buChar char="*"/>
            </a:pPr>
            <a:endParaRPr lang="en-US" dirty="0">
              <a:solidFill>
                <a:prstClr val="black"/>
              </a:solidFill>
            </a:endParaRPr>
          </a:p>
          <a:p>
            <a:pPr marL="1280160" lvl="3" indent="-182880" defTabSz="914400">
              <a:spcBef>
                <a:spcPct val="20000"/>
              </a:spcBef>
              <a:spcAft>
                <a:spcPts val="300"/>
              </a:spcAft>
              <a:buClr>
                <a:srgbClr val="F14124">
                  <a:lumMod val="75000"/>
                </a:srgbClr>
              </a:buClr>
              <a:buSzPct val="130000"/>
              <a:buFont typeface="Georgia" pitchFamily="18" charset="0"/>
              <a:buChar char="*"/>
            </a:pPr>
            <a:endParaRPr lang="en-US" dirty="0" smtClean="0">
              <a:solidFill>
                <a:prstClr val="black">
                  <a:lumMod val="75000"/>
                  <a:lumOff val="25000"/>
                </a:prstClr>
              </a:solidFill>
            </a:endParaRPr>
          </a:p>
          <a:p>
            <a:pPr marL="1280160" lvl="3" indent="-182880" defTabSz="914400">
              <a:spcBef>
                <a:spcPct val="20000"/>
              </a:spcBef>
              <a:spcAft>
                <a:spcPts val="300"/>
              </a:spcAft>
              <a:buClr>
                <a:srgbClr val="F14124">
                  <a:lumMod val="75000"/>
                </a:srgbClr>
              </a:buClr>
              <a:buSzPct val="130000"/>
              <a:buFont typeface="Georgia" pitchFamily="18" charset="0"/>
              <a:buChar char="*"/>
            </a:pPr>
            <a:endParaRPr lang="en-US" dirty="0" smtClean="0">
              <a:solidFill>
                <a:prstClr val="black">
                  <a:lumMod val="75000"/>
                  <a:lumOff val="25000"/>
                </a:prstClr>
              </a:solidFill>
            </a:endParaRPr>
          </a:p>
          <a:p>
            <a:pPr marL="822960" lvl="2" indent="-182880" defTabSz="914400">
              <a:spcBef>
                <a:spcPct val="20000"/>
              </a:spcBef>
              <a:spcAft>
                <a:spcPts val="300"/>
              </a:spcAft>
              <a:buClr>
                <a:srgbClr val="F14124">
                  <a:lumMod val="75000"/>
                </a:srgbClr>
              </a:buClr>
              <a:buSzPct val="130000"/>
              <a:buFont typeface="Georgia" pitchFamily="18" charset="0"/>
              <a:buChar char="*"/>
            </a:pPr>
            <a:endParaRPr lang="en-US" dirty="0" smtClean="0">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1848F88A-6C55-334E-93A6-0C81986F3168}" type="slidenum">
              <a:rPr lang="en-US" smtClean="0"/>
              <a:t>32</a:t>
            </a:fld>
            <a:endParaRPr lang="en-US"/>
          </a:p>
        </p:txBody>
      </p:sp>
    </p:spTree>
    <p:extLst>
      <p:ext uri="{BB962C8B-B14F-4D97-AF65-F5344CB8AC3E}">
        <p14:creationId xmlns:p14="http://schemas.microsoft.com/office/powerpoint/2010/main" val="31949917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920750" y="479577"/>
            <a:ext cx="7254874" cy="1885798"/>
          </a:xfrm>
        </p:spPr>
        <p:txBody>
          <a:bodyPr>
            <a:noAutofit/>
          </a:bodyPr>
          <a:lstStyle/>
          <a:p>
            <a:pPr marL="45720" indent="0">
              <a:buNone/>
            </a:pPr>
            <a:r>
              <a:rPr lang="en-US" sz="3600" dirty="0" smtClean="0">
                <a:solidFill>
                  <a:srgbClr val="FF0000"/>
                </a:solidFill>
                <a:latin typeface="Arial"/>
                <a:cs typeface="Arial"/>
              </a:rPr>
              <a:t>III. </a:t>
            </a:r>
            <a:r>
              <a:rPr lang="en-US" sz="3600" dirty="0">
                <a:solidFill>
                  <a:srgbClr val="FF0000"/>
                </a:solidFill>
                <a:latin typeface="Arial"/>
                <a:cs typeface="Arial"/>
              </a:rPr>
              <a:t>What is the value of teaching ACT to medical providers and what methods work best? </a:t>
            </a:r>
          </a:p>
        </p:txBody>
      </p:sp>
      <p:pic>
        <p:nvPicPr>
          <p:cNvPr id="8" name="Picture 7" descr="Heart and steth.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1224" y="3810000"/>
            <a:ext cx="2184400" cy="2184400"/>
          </a:xfrm>
          <a:prstGeom prst="rect">
            <a:avLst/>
          </a:prstGeom>
        </p:spPr>
      </p:pic>
      <p:sp>
        <p:nvSpPr>
          <p:cNvPr id="2" name="Slide Number Placeholder 1"/>
          <p:cNvSpPr>
            <a:spLocks noGrp="1"/>
          </p:cNvSpPr>
          <p:nvPr>
            <p:ph type="sldNum" sz="quarter" idx="12"/>
          </p:nvPr>
        </p:nvSpPr>
        <p:spPr/>
        <p:txBody>
          <a:bodyPr/>
          <a:lstStyle/>
          <a:p>
            <a:fld id="{1848F88A-6C55-334E-93A6-0C81986F3168}" type="slidenum">
              <a:rPr lang="en-US" smtClean="0"/>
              <a:t>33</a:t>
            </a:fld>
            <a:endParaRPr lang="en-US"/>
          </a:p>
        </p:txBody>
      </p:sp>
    </p:spTree>
    <p:extLst>
      <p:ext uri="{BB962C8B-B14F-4D97-AF65-F5344CB8AC3E}">
        <p14:creationId xmlns:p14="http://schemas.microsoft.com/office/powerpoint/2010/main" val="16752565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089764" y="3720230"/>
            <a:ext cx="6747259" cy="835460"/>
          </a:xfrm>
        </p:spPr>
        <p:txBody>
          <a:bodyPr>
            <a:normAutofit fontScale="70000" lnSpcReduction="20000"/>
          </a:bodyPr>
          <a:lstStyle/>
          <a:p>
            <a:pPr algn="ctr"/>
            <a:r>
              <a:rPr lang="en-US" b="1" dirty="0" smtClean="0">
                <a:latin typeface="Arial" panose="020B0604020202020204" pitchFamily="34" charset="0"/>
                <a:cs typeface="Arial" panose="020B0604020202020204" pitchFamily="34" charset="0"/>
              </a:rPr>
              <a:t>Debra A. Gould MD, MPH</a:t>
            </a:r>
          </a:p>
          <a:p>
            <a:pPr algn="ctr"/>
            <a:r>
              <a:rPr lang="en-US" b="1" dirty="0" smtClean="0">
                <a:latin typeface="Arial" panose="020B0604020202020204" pitchFamily="34" charset="0"/>
                <a:cs typeface="Arial" panose="020B0604020202020204" pitchFamily="34" charset="0"/>
              </a:rPr>
              <a:t>Central Washington Family Medicine Residency Program,</a:t>
            </a:r>
          </a:p>
          <a:p>
            <a:pPr algn="ctr"/>
            <a:r>
              <a:rPr lang="en-US" b="1" dirty="0" smtClean="0">
                <a:latin typeface="Arial" panose="020B0604020202020204" pitchFamily="34" charset="0"/>
                <a:cs typeface="Arial" panose="020B0604020202020204" pitchFamily="34" charset="0"/>
              </a:rPr>
              <a:t>Associate Clinical Professor, University of Washington, Seattle</a:t>
            </a:r>
            <a:endParaRPr lang="en-US" b="1" dirty="0">
              <a:latin typeface="Arial" panose="020B0604020202020204" pitchFamily="34" charset="0"/>
              <a:cs typeface="Arial" panose="020B0604020202020204" pitchFamily="34" charset="0"/>
            </a:endParaRPr>
          </a:p>
        </p:txBody>
      </p:sp>
      <p:pic>
        <p:nvPicPr>
          <p:cNvPr id="3" name="Picture 2" descr="Deb Gould Head Shot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708" y="1036292"/>
            <a:ext cx="3789130" cy="2535583"/>
          </a:xfrm>
          <a:prstGeom prst="rect">
            <a:avLst/>
          </a:prstGeom>
        </p:spPr>
      </p:pic>
      <p:sp>
        <p:nvSpPr>
          <p:cNvPr id="2" name="Slide Number Placeholder 1"/>
          <p:cNvSpPr>
            <a:spLocks noGrp="1"/>
          </p:cNvSpPr>
          <p:nvPr>
            <p:ph type="sldNum" sz="quarter" idx="12"/>
          </p:nvPr>
        </p:nvSpPr>
        <p:spPr/>
        <p:txBody>
          <a:bodyPr/>
          <a:lstStyle/>
          <a:p>
            <a:fld id="{1848F88A-6C55-334E-93A6-0C81986F3168}" type="slidenum">
              <a:rPr lang="en-US" smtClean="0"/>
              <a:t>34</a:t>
            </a:fld>
            <a:endParaRPr lang="en-US"/>
          </a:p>
        </p:txBody>
      </p:sp>
    </p:spTree>
    <p:extLst>
      <p:ext uri="{BB962C8B-B14F-4D97-AF65-F5344CB8AC3E}">
        <p14:creationId xmlns:p14="http://schemas.microsoft.com/office/powerpoint/2010/main" val="27634128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eb\Pictures\Deb's photos\CWFM\New-Residents-2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77" y="1209263"/>
            <a:ext cx="5042906" cy="51682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11659" y="1315955"/>
            <a:ext cx="3319398" cy="5539978"/>
          </a:xfrm>
          <a:prstGeom prst="rect">
            <a:avLst/>
          </a:prstGeom>
          <a:noFill/>
        </p:spPr>
        <p:txBody>
          <a:bodyPr wrap="square" rtlCol="0">
            <a:spAutoFit/>
          </a:bodyPr>
          <a:lstStyle/>
          <a:p>
            <a:pPr marL="457200" indent="-457200">
              <a:buFont typeface="Arial" panose="020B0604020202020204" pitchFamily="34" charset="0"/>
              <a:buChar char="•"/>
            </a:pPr>
            <a:r>
              <a:rPr lang="en-US" sz="2400" b="1" dirty="0" smtClean="0">
                <a:solidFill>
                  <a:srgbClr val="FF0000"/>
                </a:solidFill>
                <a:latin typeface="Arial" panose="020B0604020202020204" pitchFamily="34" charset="0"/>
                <a:cs typeface="Arial" panose="020B0604020202020204" pitchFamily="34" charset="0"/>
              </a:rPr>
              <a:t>3 Years</a:t>
            </a:r>
          </a:p>
          <a:p>
            <a:pPr marL="457200" indent="-457200">
              <a:buFont typeface="Arial" panose="020B0604020202020204" pitchFamily="34" charset="0"/>
              <a:buChar char="•"/>
            </a:pPr>
            <a:endParaRPr lang="en-US" sz="2400" b="1" dirty="0" smtClean="0">
              <a:solidFill>
                <a:srgbClr val="FF00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b="1" dirty="0" smtClean="0">
                <a:solidFill>
                  <a:srgbClr val="FF0000"/>
                </a:solidFill>
                <a:latin typeface="Arial" panose="020B0604020202020204" pitchFamily="34" charset="0"/>
                <a:cs typeface="Arial" panose="020B0604020202020204" pitchFamily="34" charset="0"/>
              </a:rPr>
              <a:t>MDs, DOs</a:t>
            </a:r>
          </a:p>
          <a:p>
            <a:pPr marL="457200" indent="-457200">
              <a:buFont typeface="Arial" panose="020B0604020202020204" pitchFamily="34" charset="0"/>
              <a:buChar char="•"/>
            </a:pPr>
            <a:endParaRPr lang="en-US" sz="2400" b="1" dirty="0" smtClean="0">
              <a:solidFill>
                <a:srgbClr val="FF00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b="1" dirty="0" err="1" smtClean="0">
                <a:solidFill>
                  <a:srgbClr val="FF0000"/>
                </a:solidFill>
                <a:latin typeface="Arial" panose="020B0604020202020204" pitchFamily="34" charset="0"/>
                <a:cs typeface="Arial" panose="020B0604020202020204" pitchFamily="34" charset="0"/>
              </a:rPr>
              <a:t>Biopsychosocial</a:t>
            </a:r>
            <a:r>
              <a:rPr lang="en-US" sz="2400" b="1" dirty="0" smtClean="0">
                <a:solidFill>
                  <a:srgbClr val="FF0000"/>
                </a:solidFill>
                <a:latin typeface="Arial" panose="020B0604020202020204" pitchFamily="34" charset="0"/>
                <a:cs typeface="Arial" panose="020B0604020202020204" pitchFamily="34" charset="0"/>
              </a:rPr>
              <a:t> approach</a:t>
            </a:r>
          </a:p>
          <a:p>
            <a:pPr marL="457200" indent="-457200">
              <a:buFont typeface="Arial" panose="020B0604020202020204" pitchFamily="34" charset="0"/>
              <a:buChar char="•"/>
            </a:pPr>
            <a:endParaRPr lang="en-US" sz="2400" b="1" dirty="0" smtClean="0">
              <a:solidFill>
                <a:srgbClr val="FF00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b="1" dirty="0" smtClean="0">
                <a:solidFill>
                  <a:srgbClr val="FF0000"/>
                </a:solidFill>
                <a:latin typeface="Arial" panose="020B0604020202020204" pitchFamily="34" charset="0"/>
                <a:cs typeface="Arial" panose="020B0604020202020204" pitchFamily="34" charset="0"/>
              </a:rPr>
              <a:t>Full Spectrum Care</a:t>
            </a:r>
          </a:p>
          <a:p>
            <a:pPr marL="457200" indent="-457200">
              <a:buFont typeface="Arial" panose="020B0604020202020204" pitchFamily="34" charset="0"/>
              <a:buChar char="•"/>
            </a:pPr>
            <a:endParaRPr lang="en-US" sz="2400" b="1" dirty="0" smtClean="0">
              <a:solidFill>
                <a:srgbClr val="FF00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b="1" dirty="0" smtClean="0">
                <a:solidFill>
                  <a:srgbClr val="FF0000"/>
                </a:solidFill>
                <a:latin typeface="Arial" panose="020B0604020202020204" pitchFamily="34" charset="0"/>
                <a:cs typeface="Arial" panose="020B0604020202020204" pitchFamily="34" charset="0"/>
              </a:rPr>
              <a:t>Relationships over a Lifetime</a:t>
            </a:r>
            <a:r>
              <a:rPr lang="en-US" sz="2400" dirty="0" smtClean="0">
                <a:solidFill>
                  <a:srgbClr val="FF0000"/>
                </a:solidFill>
                <a:latin typeface="Arial" panose="020B0604020202020204" pitchFamily="34" charset="0"/>
                <a:cs typeface="Arial" panose="020B0604020202020204" pitchFamily="34" charset="0"/>
              </a:rPr>
              <a:t>!</a:t>
            </a:r>
          </a:p>
          <a:p>
            <a:pPr marL="457200" indent="-457200">
              <a:buFont typeface="Arial" panose="020B0604020202020204" pitchFamily="34" charset="0"/>
              <a:buChar char="•"/>
            </a:pPr>
            <a:endParaRPr lang="en-US" sz="2400" dirty="0" smtClean="0">
              <a:solidFill>
                <a:srgbClr val="FF00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b="1" dirty="0" smtClean="0">
                <a:solidFill>
                  <a:srgbClr val="FF0000"/>
                </a:solidFill>
                <a:latin typeface="Arial" panose="020B0604020202020204" pitchFamily="34" charset="0"/>
                <a:cs typeface="Arial" panose="020B0604020202020204" pitchFamily="34" charset="0"/>
              </a:rPr>
              <a:t>FQHC</a:t>
            </a:r>
          </a:p>
          <a:p>
            <a:endParaRPr lang="en-US" dirty="0"/>
          </a:p>
        </p:txBody>
      </p:sp>
      <p:sp>
        <p:nvSpPr>
          <p:cNvPr id="7" name="Rectangle 6"/>
          <p:cNvSpPr/>
          <p:nvPr/>
        </p:nvSpPr>
        <p:spPr>
          <a:xfrm>
            <a:off x="0" y="313244"/>
            <a:ext cx="9006214" cy="707886"/>
          </a:xfrm>
          <a:prstGeom prst="rect">
            <a:avLst/>
          </a:prstGeom>
        </p:spPr>
        <p:txBody>
          <a:bodyPr wrap="square">
            <a:spAutoFit/>
          </a:bodyPr>
          <a:lstStyle/>
          <a:p>
            <a:r>
              <a:rPr lang="en-US" sz="4000" b="1" dirty="0">
                <a:latin typeface="Arial" panose="020B0604020202020204" pitchFamily="34" charset="0"/>
                <a:cs typeface="Arial" panose="020B0604020202020204" pitchFamily="34" charset="0"/>
              </a:rPr>
              <a:t>Teaching ACT to </a:t>
            </a:r>
            <a:r>
              <a:rPr lang="en-US" sz="4000" b="1" dirty="0" smtClean="0">
                <a:latin typeface="Arial" panose="020B0604020202020204" pitchFamily="34" charset="0"/>
                <a:cs typeface="Arial" panose="020B0604020202020204" pitchFamily="34" charset="0"/>
              </a:rPr>
              <a:t>Medical Providers</a:t>
            </a:r>
            <a:r>
              <a:rPr lang="en-US" sz="4000" b="1" dirty="0">
                <a:latin typeface="Arial" panose="020B0604020202020204" pitchFamily="34" charset="0"/>
                <a:cs typeface="Arial" panose="020B0604020202020204" pitchFamily="34" charset="0"/>
              </a:rPr>
              <a:t>?</a:t>
            </a:r>
          </a:p>
        </p:txBody>
      </p:sp>
      <p:sp>
        <p:nvSpPr>
          <p:cNvPr id="2" name="Slide Number Placeholder 1"/>
          <p:cNvSpPr>
            <a:spLocks noGrp="1"/>
          </p:cNvSpPr>
          <p:nvPr>
            <p:ph type="sldNum" sz="quarter" idx="12"/>
          </p:nvPr>
        </p:nvSpPr>
        <p:spPr/>
        <p:txBody>
          <a:bodyPr/>
          <a:lstStyle/>
          <a:p>
            <a:fld id="{1848F88A-6C55-334E-93A6-0C81986F3168}" type="slidenum">
              <a:rPr lang="en-US" smtClean="0"/>
              <a:t>35</a:t>
            </a:fld>
            <a:endParaRPr lang="en-US"/>
          </a:p>
        </p:txBody>
      </p:sp>
    </p:spTree>
    <p:extLst>
      <p:ext uri="{BB962C8B-B14F-4D97-AF65-F5344CB8AC3E}">
        <p14:creationId xmlns:p14="http://schemas.microsoft.com/office/powerpoint/2010/main" val="27577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1000"/>
                                        <p:tgtEl>
                                          <p:spTgt spid="6">
                                            <p:txEl>
                                              <p:pRg st="4" end="4"/>
                                            </p:txEl>
                                          </p:spTgt>
                                        </p:tgtEl>
                                      </p:cBhvr>
                                    </p:animEffect>
                                    <p:anim calcmode="lin" valueType="num">
                                      <p:cBhvr>
                                        <p:cTn id="1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anim calcmode="lin" valueType="num">
                                      <p:cBhvr>
                                        <p:cTn id="24"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25"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26" dur="500"/>
                                        <p:tgtEl>
                                          <p:spTgt spid="6">
                                            <p:txEl>
                                              <p:pRg st="6" end="6"/>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 calcmode="lin" valueType="num">
                                      <p:cBhvr>
                                        <p:cTn id="29"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30" dur="500" fill="hold"/>
                                        <p:tgtEl>
                                          <p:spTgt spid="6">
                                            <p:txEl>
                                              <p:pRg st="8" end="8"/>
                                            </p:txEl>
                                          </p:spTgt>
                                        </p:tgtEl>
                                        <p:attrNameLst>
                                          <p:attrName>ppt_h</p:attrName>
                                        </p:attrNameLst>
                                      </p:cBhvr>
                                      <p:tavLst>
                                        <p:tav tm="0">
                                          <p:val>
                                            <p:fltVal val="0"/>
                                          </p:val>
                                        </p:tav>
                                        <p:tav tm="100000">
                                          <p:val>
                                            <p:strVal val="#ppt_h"/>
                                          </p:val>
                                        </p:tav>
                                      </p:tavLst>
                                    </p:anim>
                                    <p:animEffect transition="in" filter="fade">
                                      <p:cBhvr>
                                        <p:cTn id="31" dur="500"/>
                                        <p:tgtEl>
                                          <p:spTgt spid="6">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6">
                                            <p:txEl>
                                              <p:pRg st="10" end="10"/>
                                            </p:txEl>
                                          </p:spTgt>
                                        </p:tgtEl>
                                        <p:attrNameLst>
                                          <p:attrName>style.visibility</p:attrName>
                                        </p:attrNameLst>
                                      </p:cBhvr>
                                      <p:to>
                                        <p:strVal val="visible"/>
                                      </p:to>
                                    </p:set>
                                    <p:animEffect transition="in" filter="wheel(1)">
                                      <p:cBhvr>
                                        <p:cTn id="36" dur="20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118180" y="2793304"/>
            <a:ext cx="2819400" cy="3549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 y="2207740"/>
            <a:ext cx="2846173" cy="419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28699" y="1409355"/>
            <a:ext cx="2617572" cy="646331"/>
          </a:xfrm>
          <a:prstGeom prst="rect">
            <a:avLst/>
          </a:prstGeom>
          <a:noFill/>
        </p:spPr>
        <p:txBody>
          <a:bodyPr wrap="square" rtlCol="0">
            <a:spAutoFit/>
          </a:bodyPr>
          <a:lstStyle/>
          <a:p>
            <a:pPr algn="ctr"/>
            <a:r>
              <a:rPr lang="en-US" sz="3600" b="1" dirty="0" smtClean="0">
                <a:solidFill>
                  <a:srgbClr val="FF0000"/>
                </a:solidFill>
                <a:latin typeface="Arial" panose="020B0604020202020204" pitchFamily="34" charset="0"/>
                <a:cs typeface="Arial" panose="020B0604020202020204" pitchFamily="34" charset="0"/>
              </a:rPr>
              <a:t>Patients</a:t>
            </a:r>
            <a:r>
              <a:rPr lang="en-US" dirty="0" smtClean="0"/>
              <a:t> </a:t>
            </a:r>
            <a:endParaRPr lang="en-US" dirty="0"/>
          </a:p>
        </p:txBody>
      </p:sp>
      <p:sp>
        <p:nvSpPr>
          <p:cNvPr id="5" name="TextBox 4"/>
          <p:cNvSpPr txBox="1"/>
          <p:nvPr/>
        </p:nvSpPr>
        <p:spPr>
          <a:xfrm>
            <a:off x="4971450" y="1409355"/>
            <a:ext cx="3124200" cy="1200329"/>
          </a:xfrm>
          <a:prstGeom prst="rect">
            <a:avLst/>
          </a:prstGeom>
          <a:noFill/>
        </p:spPr>
        <p:txBody>
          <a:bodyPr wrap="square" rtlCol="0">
            <a:spAutoFit/>
          </a:bodyPr>
          <a:lstStyle/>
          <a:p>
            <a:pPr algn="ctr"/>
            <a:r>
              <a:rPr lang="en-US" sz="3600" b="1" dirty="0" smtClean="0">
                <a:solidFill>
                  <a:srgbClr val="FF0000"/>
                </a:solidFill>
                <a:latin typeface="Arial" panose="020B0604020202020204" pitchFamily="34" charset="0"/>
                <a:cs typeface="Arial" panose="020B0604020202020204" pitchFamily="34" charset="0"/>
              </a:rPr>
              <a:t>Clinician Resiliency</a:t>
            </a:r>
            <a:endParaRPr lang="en-US" sz="3600" b="1" dirty="0">
              <a:solidFill>
                <a:srgbClr val="FF0000"/>
              </a:solidFill>
              <a:latin typeface="Arial" panose="020B0604020202020204" pitchFamily="34" charset="0"/>
              <a:cs typeface="Arial" panose="020B0604020202020204" pitchFamily="34" charset="0"/>
            </a:endParaRPr>
          </a:p>
        </p:txBody>
      </p:sp>
      <p:sp>
        <p:nvSpPr>
          <p:cNvPr id="3" name="Rectangle 2"/>
          <p:cNvSpPr/>
          <p:nvPr/>
        </p:nvSpPr>
        <p:spPr>
          <a:xfrm>
            <a:off x="434408" y="626486"/>
            <a:ext cx="8300606" cy="646331"/>
          </a:xfrm>
          <a:prstGeom prst="rect">
            <a:avLst/>
          </a:prstGeom>
        </p:spPr>
        <p:txBody>
          <a:bodyPr wrap="none">
            <a:spAutoFit/>
          </a:bodyPr>
          <a:lstStyle/>
          <a:p>
            <a:r>
              <a:rPr lang="en-US" sz="3600" b="1" dirty="0">
                <a:latin typeface="Arial" panose="020B0604020202020204" pitchFamily="34" charset="0"/>
                <a:cs typeface="Arial" panose="020B0604020202020204" pitchFamily="34" charset="0"/>
              </a:rPr>
              <a:t> Teaching ACT to Medical Providers?</a:t>
            </a:r>
          </a:p>
        </p:txBody>
      </p:sp>
      <p:sp>
        <p:nvSpPr>
          <p:cNvPr id="2" name="Slide Number Placeholder 1"/>
          <p:cNvSpPr>
            <a:spLocks noGrp="1"/>
          </p:cNvSpPr>
          <p:nvPr>
            <p:ph type="sldNum" sz="quarter" idx="12"/>
          </p:nvPr>
        </p:nvSpPr>
        <p:spPr/>
        <p:txBody>
          <a:bodyPr/>
          <a:lstStyle/>
          <a:p>
            <a:fld id="{1848F88A-6C55-334E-93A6-0C81986F3168}" type="slidenum">
              <a:rPr lang="en-US" smtClean="0"/>
              <a:t>36</a:t>
            </a:fld>
            <a:endParaRPr lang="en-US"/>
          </a:p>
        </p:txBody>
      </p:sp>
    </p:spTree>
    <p:extLst>
      <p:ext uri="{BB962C8B-B14F-4D97-AF65-F5344CB8AC3E}">
        <p14:creationId xmlns:p14="http://schemas.microsoft.com/office/powerpoint/2010/main" val="31107132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5364" y="351981"/>
            <a:ext cx="8730641" cy="759077"/>
          </a:xfrm>
        </p:spPr>
        <p:txBody>
          <a:bodyPr>
            <a:normAutofit fontScale="85000" lnSpcReduction="10000"/>
          </a:bodyPr>
          <a:lstStyle/>
          <a:p>
            <a:pPr marL="45720" indent="0">
              <a:buNone/>
            </a:pPr>
            <a:r>
              <a:rPr lang="en-US" dirty="0"/>
              <a:t> </a:t>
            </a:r>
            <a:r>
              <a:rPr lang="en-US" sz="4300" b="1" dirty="0" smtClean="0">
                <a:solidFill>
                  <a:schemeClr val="tx1"/>
                </a:solidFill>
                <a:latin typeface="Arial" panose="020B0604020202020204" pitchFamily="34" charset="0"/>
                <a:cs typeface="Arial" panose="020B0604020202020204" pitchFamily="34" charset="0"/>
              </a:rPr>
              <a:t>Teaching ACT to Medical Providers?</a:t>
            </a:r>
            <a:endParaRPr lang="en-US" sz="4300" b="1" dirty="0">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951976" y="1111058"/>
            <a:ext cx="6851737" cy="2062103"/>
          </a:xfrm>
          <a:prstGeom prst="rect">
            <a:avLst/>
          </a:prstGeom>
          <a:noFill/>
        </p:spPr>
        <p:txBody>
          <a:bodyPr wrap="square" rtlCol="0">
            <a:spAutoFit/>
          </a:bodyPr>
          <a:lstStyle/>
          <a:p>
            <a:pPr marL="285750" indent="-285750">
              <a:buFont typeface="Arial" panose="020B0604020202020204" pitchFamily="34" charset="0"/>
              <a:buChar char="•"/>
            </a:pPr>
            <a:r>
              <a:rPr lang="en-US" sz="3200" b="1" dirty="0" smtClean="0">
                <a:solidFill>
                  <a:srgbClr val="C00000"/>
                </a:solidFill>
                <a:latin typeface="Arial" panose="020B0604020202020204" pitchFamily="34" charset="0"/>
                <a:cs typeface="Arial" panose="020B0604020202020204" pitchFamily="34" charset="0"/>
              </a:rPr>
              <a:t>Trans-Diagnostic</a:t>
            </a:r>
          </a:p>
          <a:p>
            <a:pPr marL="285750" indent="-285750">
              <a:buFont typeface="Arial" panose="020B0604020202020204" pitchFamily="34" charset="0"/>
              <a:buChar char="•"/>
            </a:pPr>
            <a:r>
              <a:rPr lang="en-US" sz="3200" b="1" dirty="0" smtClean="0">
                <a:solidFill>
                  <a:srgbClr val="0070C0"/>
                </a:solidFill>
                <a:latin typeface="Arial" panose="020B0604020202020204" pitchFamily="34" charset="0"/>
                <a:cs typeface="Arial" panose="020B0604020202020204" pitchFamily="34" charset="0"/>
              </a:rPr>
              <a:t>Focus on Function</a:t>
            </a:r>
          </a:p>
          <a:p>
            <a:pPr marL="285750" indent="-285750">
              <a:buFont typeface="Arial" panose="020B0604020202020204" pitchFamily="34" charset="0"/>
              <a:buChar char="•"/>
            </a:pPr>
            <a:r>
              <a:rPr lang="en-US" sz="3200" b="1" dirty="0" smtClean="0">
                <a:solidFill>
                  <a:srgbClr val="009900"/>
                </a:solidFill>
                <a:latin typeface="Arial" panose="020B0604020202020204" pitchFamily="34" charset="0"/>
                <a:cs typeface="Arial" panose="020B0604020202020204" pitchFamily="34" charset="0"/>
              </a:rPr>
              <a:t>Adaptable to Primary Care</a:t>
            </a:r>
          </a:p>
          <a:p>
            <a:pPr marL="285750" indent="-285750">
              <a:buFont typeface="Arial" panose="020B0604020202020204" pitchFamily="34" charset="0"/>
              <a:buChar char="•"/>
            </a:pPr>
            <a:r>
              <a:rPr lang="en-US" sz="3200" b="1" dirty="0" smtClean="0">
                <a:latin typeface="Arial" panose="020B0604020202020204" pitchFamily="34" charset="0"/>
                <a:cs typeface="Arial" panose="020B0604020202020204" pitchFamily="34" charset="0"/>
              </a:rPr>
              <a:t>Need more research!!!</a:t>
            </a:r>
          </a:p>
        </p:txBody>
      </p:sp>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197" y="3510775"/>
            <a:ext cx="2138216" cy="22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0641" y="3268111"/>
            <a:ext cx="1874405" cy="187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5305" y="3510775"/>
            <a:ext cx="2685229" cy="2109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1848F88A-6C55-334E-93A6-0C81986F3168}" type="slidenum">
              <a:rPr lang="en-US" smtClean="0"/>
              <a:t>37</a:t>
            </a:fld>
            <a:endParaRPr lang="en-US"/>
          </a:p>
        </p:txBody>
      </p:sp>
    </p:spTree>
    <p:extLst>
      <p:ext uri="{BB962C8B-B14F-4D97-AF65-F5344CB8AC3E}">
        <p14:creationId xmlns:p14="http://schemas.microsoft.com/office/powerpoint/2010/main" val="197463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31"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2992" y="353240"/>
            <a:ext cx="5399748" cy="646331"/>
          </a:xfrm>
          <a:prstGeom prst="rect">
            <a:avLst/>
          </a:prstGeom>
          <a:noFill/>
        </p:spPr>
        <p:txBody>
          <a:bodyPr wrap="none" rtlCol="0">
            <a:spAutoFit/>
          </a:bodyPr>
          <a:lstStyle/>
          <a:p>
            <a:pPr algn="ctr"/>
            <a:r>
              <a:rPr lang="en-US" sz="3600" b="1" dirty="0" smtClean="0">
                <a:latin typeface="Arial" panose="020B0604020202020204" pitchFamily="34" charset="0"/>
                <a:cs typeface="Arial" panose="020B0604020202020204" pitchFamily="34" charset="0"/>
              </a:rPr>
              <a:t>How do we teach ACT ?</a:t>
            </a:r>
            <a:endParaRPr lang="en-US" sz="3600" b="1" dirty="0">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0051" y="1250092"/>
            <a:ext cx="3125629" cy="2545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995680" y="5090330"/>
            <a:ext cx="3161443" cy="707886"/>
          </a:xfrm>
          <a:prstGeom prst="rect">
            <a:avLst/>
          </a:prstGeom>
          <a:noFill/>
        </p:spPr>
        <p:txBody>
          <a:bodyPr wrap="none" rtlCol="0">
            <a:spAutoFit/>
          </a:bodyPr>
          <a:lstStyle/>
          <a:p>
            <a:pPr algn="ctr"/>
            <a:r>
              <a:rPr lang="en-US" sz="2000" b="1" dirty="0" smtClean="0">
                <a:solidFill>
                  <a:srgbClr val="009900"/>
                </a:solidFill>
                <a:latin typeface="Arial" panose="020B0604020202020204" pitchFamily="34" charset="0"/>
                <a:cs typeface="Arial" panose="020B0604020202020204" pitchFamily="34" charset="0"/>
              </a:rPr>
              <a:t>Community Involvement</a:t>
            </a:r>
          </a:p>
          <a:p>
            <a:pPr algn="ctr"/>
            <a:r>
              <a:rPr lang="en-US" sz="2000" b="1" dirty="0" smtClean="0">
                <a:solidFill>
                  <a:srgbClr val="009900"/>
                </a:solidFill>
                <a:latin typeface="Arial" panose="020B0604020202020204" pitchFamily="34" charset="0"/>
                <a:cs typeface="Arial" panose="020B0604020202020204" pitchFamily="34" charset="0"/>
              </a:rPr>
              <a:t>GRADS Program</a:t>
            </a:r>
            <a:endParaRPr lang="en-US" sz="2000" b="1" dirty="0">
              <a:solidFill>
                <a:srgbClr val="009900"/>
              </a:solidFill>
              <a:latin typeface="Arial" panose="020B0604020202020204" pitchFamily="34" charset="0"/>
              <a:cs typeface="Arial" panose="020B0604020202020204" pitchFamily="34" charset="0"/>
            </a:endParaRPr>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47" y="2016689"/>
            <a:ext cx="1835135" cy="2779301"/>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4619" y="2016690"/>
            <a:ext cx="1933874" cy="2779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378974" y="3977841"/>
            <a:ext cx="2611998" cy="707886"/>
          </a:xfrm>
          <a:prstGeom prst="rect">
            <a:avLst/>
          </a:prstGeom>
        </p:spPr>
        <p:txBody>
          <a:bodyPr wrap="none">
            <a:spAutoFit/>
          </a:bodyPr>
          <a:lstStyle/>
          <a:p>
            <a:pPr algn="ctr"/>
            <a:r>
              <a:rPr lang="en-US" sz="2000" b="1" dirty="0">
                <a:solidFill>
                  <a:srgbClr val="0033CC"/>
                </a:solidFill>
                <a:latin typeface="Arial" panose="020B0604020202020204" pitchFamily="34" charset="0"/>
                <a:cs typeface="Arial" panose="020B0604020202020204" pitchFamily="34" charset="0"/>
              </a:rPr>
              <a:t>Wellness </a:t>
            </a:r>
            <a:r>
              <a:rPr lang="en-US" sz="2000" b="1" dirty="0" smtClean="0">
                <a:solidFill>
                  <a:srgbClr val="0033CC"/>
                </a:solidFill>
                <a:latin typeface="Arial" panose="020B0604020202020204" pitchFamily="34" charset="0"/>
                <a:cs typeface="Arial" panose="020B0604020202020204" pitchFamily="34" charset="0"/>
              </a:rPr>
              <a:t>Workshop</a:t>
            </a:r>
          </a:p>
          <a:p>
            <a:pPr algn="ctr"/>
            <a:r>
              <a:rPr lang="en-US" sz="2000" b="1" dirty="0" smtClean="0">
                <a:solidFill>
                  <a:srgbClr val="0033CC"/>
                </a:solidFill>
                <a:latin typeface="Arial" panose="020B0604020202020204" pitchFamily="34" charset="0"/>
                <a:cs typeface="Arial" panose="020B0604020202020204" pitchFamily="34" charset="0"/>
              </a:rPr>
              <a:t>(twice </a:t>
            </a:r>
            <a:r>
              <a:rPr lang="en-US" sz="2000" b="1" dirty="0">
                <a:solidFill>
                  <a:srgbClr val="0033CC"/>
                </a:solidFill>
                <a:latin typeface="Arial" panose="020B0604020202020204" pitchFamily="34" charset="0"/>
                <a:cs typeface="Arial" panose="020B0604020202020204" pitchFamily="34" charset="0"/>
              </a:rPr>
              <a:t>a </a:t>
            </a:r>
            <a:r>
              <a:rPr lang="en-US" sz="2000" b="1" dirty="0" smtClean="0">
                <a:solidFill>
                  <a:srgbClr val="0033CC"/>
                </a:solidFill>
                <a:latin typeface="Arial" panose="020B0604020202020204" pitchFamily="34" charset="0"/>
                <a:cs typeface="Arial" panose="020B0604020202020204" pitchFamily="34" charset="0"/>
              </a:rPr>
              <a:t>year) </a:t>
            </a:r>
            <a:endParaRPr lang="en-US" sz="2000" b="1" dirty="0">
              <a:solidFill>
                <a:srgbClr val="0033CC"/>
              </a:solidFill>
              <a:latin typeface="Arial" panose="020B0604020202020204" pitchFamily="34" charset="0"/>
              <a:cs typeface="Arial" panose="020B0604020202020204" pitchFamily="34" charset="0"/>
            </a:endParaRPr>
          </a:p>
        </p:txBody>
      </p:sp>
      <p:sp>
        <p:nvSpPr>
          <p:cNvPr id="8" name="Rectangle 7"/>
          <p:cNvSpPr/>
          <p:nvPr/>
        </p:nvSpPr>
        <p:spPr>
          <a:xfrm>
            <a:off x="43767" y="5091043"/>
            <a:ext cx="4572000" cy="1631216"/>
          </a:xfrm>
          <a:prstGeom prst="rect">
            <a:avLst/>
          </a:prstGeom>
        </p:spPr>
        <p:txBody>
          <a:bodyPr>
            <a:spAutoFit/>
          </a:bodyPr>
          <a:lstStyle/>
          <a:p>
            <a:r>
              <a:rPr lang="en-US" sz="2000" b="1" dirty="0">
                <a:solidFill>
                  <a:srgbClr val="C00000"/>
                </a:solidFill>
                <a:latin typeface="Arial" panose="020B0604020202020204" pitchFamily="34" charset="0"/>
                <a:cs typeface="Arial" panose="020B0604020202020204" pitchFamily="34" charset="0"/>
              </a:rPr>
              <a:t>Rotation </a:t>
            </a:r>
            <a:r>
              <a:rPr lang="en-US" sz="2000" b="1" dirty="0" smtClean="0">
                <a:solidFill>
                  <a:srgbClr val="C00000"/>
                </a:solidFill>
                <a:latin typeface="Arial" panose="020B0604020202020204" pitchFamily="34" charset="0"/>
                <a:cs typeface="Arial" panose="020B0604020202020204" pitchFamily="34" charset="0"/>
              </a:rPr>
              <a:t>Behavioral </a:t>
            </a:r>
            <a:r>
              <a:rPr lang="en-US" sz="2000" b="1" dirty="0">
                <a:solidFill>
                  <a:srgbClr val="C00000"/>
                </a:solidFill>
                <a:latin typeface="Arial" panose="020B0604020202020204" pitchFamily="34" charset="0"/>
                <a:cs typeface="Arial" panose="020B0604020202020204" pitchFamily="34" charset="0"/>
              </a:rPr>
              <a:t>Health Faculty </a:t>
            </a:r>
            <a:r>
              <a:rPr lang="en-US" sz="2000" b="1" dirty="0" smtClean="0">
                <a:solidFill>
                  <a:srgbClr val="C00000"/>
                </a:solidFill>
                <a:latin typeface="Arial" panose="020B0604020202020204" pitchFamily="34" charset="0"/>
                <a:cs typeface="Arial" panose="020B0604020202020204" pitchFamily="34" charset="0"/>
              </a:rPr>
              <a:t>	(</a:t>
            </a:r>
            <a:r>
              <a:rPr lang="en-US" sz="2000" b="1" dirty="0">
                <a:solidFill>
                  <a:srgbClr val="C00000"/>
                </a:solidFill>
                <a:latin typeface="Arial" panose="020B0604020202020204" pitchFamily="34" charset="0"/>
                <a:cs typeface="Arial" panose="020B0604020202020204" pitchFamily="34" charset="0"/>
              </a:rPr>
              <a:t>R1, R2, R3)</a:t>
            </a:r>
          </a:p>
          <a:p>
            <a:pPr lvl="1"/>
            <a:r>
              <a:rPr lang="en-US" sz="2000" b="1" dirty="0">
                <a:latin typeface="Arial" panose="020B0604020202020204" pitchFamily="34" charset="0"/>
                <a:cs typeface="Arial" panose="020B0604020202020204" pitchFamily="34" charset="0"/>
              </a:rPr>
              <a:t>Psychosocial Medicine</a:t>
            </a:r>
          </a:p>
          <a:p>
            <a:pPr lvl="1"/>
            <a:r>
              <a:rPr lang="en-US" sz="2000" b="1" dirty="0">
                <a:latin typeface="Arial" panose="020B0604020202020204" pitchFamily="34" charset="0"/>
                <a:cs typeface="Arial" panose="020B0604020202020204" pitchFamily="34" charset="0"/>
              </a:rPr>
              <a:t>Ambulatory Family </a:t>
            </a:r>
            <a:r>
              <a:rPr lang="en-US" sz="2000" b="1" dirty="0" smtClean="0">
                <a:latin typeface="Arial" panose="020B0604020202020204" pitchFamily="34" charset="0"/>
                <a:cs typeface="Arial" panose="020B0604020202020204" pitchFamily="34" charset="0"/>
              </a:rPr>
              <a:t>Medicine</a:t>
            </a:r>
          </a:p>
          <a:p>
            <a:r>
              <a:rPr lang="en-US" sz="2000" b="1" dirty="0" err="1" smtClean="0">
                <a:solidFill>
                  <a:srgbClr val="C00000"/>
                </a:solidFill>
                <a:latin typeface="Arial" panose="020B0604020202020204" pitchFamily="34" charset="0"/>
                <a:cs typeface="Arial" panose="020B0604020202020204" pitchFamily="34" charset="0"/>
              </a:rPr>
              <a:t>Precepting</a:t>
            </a:r>
            <a:r>
              <a:rPr lang="en-US" sz="2000" b="1" dirty="0" smtClean="0">
                <a:solidFill>
                  <a:srgbClr val="C00000"/>
                </a:solidFill>
                <a:latin typeface="Arial" panose="020B0604020202020204" pitchFamily="34" charset="0"/>
                <a:cs typeface="Arial" panose="020B0604020202020204" pitchFamily="34" charset="0"/>
              </a:rPr>
              <a:t> in Clinic</a:t>
            </a:r>
            <a:endParaRPr lang="en-US" sz="2000" b="1" dirty="0">
              <a:solidFill>
                <a:srgbClr val="C0000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1848F88A-6C55-334E-93A6-0C81986F3168}" type="slidenum">
              <a:rPr lang="en-US" smtClean="0"/>
              <a:t>38</a:t>
            </a:fld>
            <a:endParaRPr lang="en-US"/>
          </a:p>
        </p:txBody>
      </p:sp>
    </p:spTree>
    <p:extLst>
      <p:ext uri="{BB962C8B-B14F-4D97-AF65-F5344CB8AC3E}">
        <p14:creationId xmlns:p14="http://schemas.microsoft.com/office/powerpoint/2010/main" val="421769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p:cTn id="25" dur="500" fill="hold"/>
                                        <p:tgtEl>
                                          <p:spTgt spid="1026"/>
                                        </p:tgtEl>
                                        <p:attrNameLst>
                                          <p:attrName>ppt_w</p:attrName>
                                        </p:attrNameLst>
                                      </p:cBhvr>
                                      <p:tavLst>
                                        <p:tav tm="0">
                                          <p:val>
                                            <p:fltVal val="0"/>
                                          </p:val>
                                        </p:tav>
                                        <p:tav tm="100000">
                                          <p:val>
                                            <p:strVal val="#ppt_w"/>
                                          </p:val>
                                        </p:tav>
                                      </p:tavLst>
                                    </p:anim>
                                    <p:anim calcmode="lin" valueType="num">
                                      <p:cBhvr>
                                        <p:cTn id="26" dur="500" fill="hold"/>
                                        <p:tgtEl>
                                          <p:spTgt spid="1026"/>
                                        </p:tgtEl>
                                        <p:attrNameLst>
                                          <p:attrName>ppt_h</p:attrName>
                                        </p:attrNameLst>
                                      </p:cBhvr>
                                      <p:tavLst>
                                        <p:tav tm="0">
                                          <p:val>
                                            <p:fltVal val="0"/>
                                          </p:val>
                                        </p:tav>
                                        <p:tav tm="100000">
                                          <p:val>
                                            <p:strVal val="#ppt_h"/>
                                          </p:val>
                                        </p:tav>
                                      </p:tavLst>
                                    </p:anim>
                                    <p:animEffect transition="in" filter="fade">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67836" y="175364"/>
            <a:ext cx="4043094" cy="769441"/>
          </a:xfrm>
          <a:prstGeom prst="rect">
            <a:avLst/>
          </a:prstGeom>
          <a:noFill/>
        </p:spPr>
        <p:txBody>
          <a:bodyPr wrap="none" rtlCol="0">
            <a:spAutoFit/>
          </a:bodyPr>
          <a:lstStyle/>
          <a:p>
            <a:r>
              <a:rPr lang="en-US" sz="4400" b="1" dirty="0" smtClean="0">
                <a:ln>
                  <a:solidFill>
                    <a:schemeClr val="accent6">
                      <a:lumMod val="75000"/>
                    </a:schemeClr>
                  </a:solidFill>
                </a:ln>
                <a:solidFill>
                  <a:srgbClr val="FF0000"/>
                </a:solidFill>
                <a:latin typeface="Arial" panose="020B0604020202020204" pitchFamily="34" charset="0"/>
                <a:cs typeface="Arial" panose="020B0604020202020204" pitchFamily="34" charset="0"/>
              </a:rPr>
              <a:t>Dissemination</a:t>
            </a:r>
            <a:endParaRPr lang="en-US" sz="4400" b="1" dirty="0">
              <a:ln>
                <a:solidFill>
                  <a:schemeClr val="accent6">
                    <a:lumMod val="75000"/>
                  </a:schemeClr>
                </a:solidFill>
              </a:ln>
              <a:solidFill>
                <a:srgbClr val="FF0000"/>
              </a:solidFill>
              <a:latin typeface="Arial" panose="020B0604020202020204" pitchFamily="34" charset="0"/>
              <a:cs typeface="Arial" panose="020B0604020202020204" pitchFamily="34" charset="0"/>
            </a:endParaRPr>
          </a:p>
        </p:txBody>
      </p:sp>
      <p:pic>
        <p:nvPicPr>
          <p:cNvPr id="1026" name="Picture 2" descr="Society of Teachers of Family Medic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432" y="1124851"/>
            <a:ext cx="2685958" cy="11555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Washington Academy of Family Physician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3803" y="5624002"/>
            <a:ext cx="3848100" cy="76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3579" y="4727314"/>
            <a:ext cx="1781175" cy="15596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711" y="2508902"/>
            <a:ext cx="3581400" cy="7923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946730" y="6267498"/>
            <a:ext cx="954107" cy="369332"/>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Oregon</a:t>
            </a:r>
            <a:endParaRPr lang="en-US" dirty="0">
              <a:latin typeface="Arial" panose="020B0604020202020204" pitchFamily="34" charset="0"/>
              <a:cs typeface="Arial" panose="020B0604020202020204" pitchFamily="34" charset="0"/>
            </a:endParaRPr>
          </a:p>
        </p:txBody>
      </p:sp>
      <p:pic>
        <p:nvPicPr>
          <p:cNvPr id="1037" name="Picture 13" descr="Swedish">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3437" y="3533889"/>
            <a:ext cx="2773948" cy="533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89557" y="4130601"/>
            <a:ext cx="2021707" cy="430887"/>
          </a:xfrm>
          <a:prstGeom prst="rect">
            <a:avLst/>
          </a:prstGeom>
          <a:noFill/>
        </p:spPr>
        <p:txBody>
          <a:bodyPr wrap="none" rtlCol="0">
            <a:spAutoFit/>
          </a:bodyPr>
          <a:lstStyle/>
          <a:p>
            <a:r>
              <a:rPr lang="en-US" sz="1100" b="1" dirty="0" smtClean="0">
                <a:latin typeface="Arial" panose="020B0604020202020204" pitchFamily="34" charset="0"/>
                <a:cs typeface="Arial" panose="020B0604020202020204" pitchFamily="34" charset="0"/>
              </a:rPr>
              <a:t>Cherry Hill Family Medicine</a:t>
            </a:r>
          </a:p>
          <a:p>
            <a:r>
              <a:rPr lang="en-US" sz="1100" b="1" dirty="0" smtClean="0">
                <a:latin typeface="Arial" panose="020B0604020202020204" pitchFamily="34" charset="0"/>
                <a:cs typeface="Arial" panose="020B0604020202020204" pitchFamily="34" charset="0"/>
              </a:rPr>
              <a:t>Residency Program</a:t>
            </a:r>
            <a:endParaRPr lang="en-US" sz="1100" b="1" dirty="0">
              <a:latin typeface="Arial" panose="020B0604020202020204" pitchFamily="34" charset="0"/>
              <a:cs typeface="Arial" panose="020B0604020202020204" pitchFamily="34" charset="0"/>
            </a:endParaRPr>
          </a:p>
        </p:txBody>
      </p:sp>
      <p:pic>
        <p:nvPicPr>
          <p:cNvPr id="1039" name="Picture 15" descr="Mayo Clinic">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5922" y="3533889"/>
            <a:ext cx="1550749" cy="1193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07050" y="4727314"/>
            <a:ext cx="2228494" cy="461665"/>
          </a:xfrm>
          <a:prstGeom prst="rect">
            <a:avLst/>
          </a:prstGeom>
          <a:noFill/>
        </p:spPr>
        <p:txBody>
          <a:bodyPr wrap="none" rtlCol="0">
            <a:spAutoFit/>
          </a:bodyPr>
          <a:lstStyle/>
          <a:p>
            <a:pPr algn="ctr"/>
            <a:r>
              <a:rPr lang="en-US" sz="1200" b="1" dirty="0" smtClean="0">
                <a:latin typeface="Arial" panose="020B0604020202020204" pitchFamily="34" charset="0"/>
                <a:cs typeface="Arial" panose="020B0604020202020204" pitchFamily="34" charset="0"/>
              </a:rPr>
              <a:t>Family Medicine Residency </a:t>
            </a:r>
          </a:p>
          <a:p>
            <a:pPr algn="ctr"/>
            <a:r>
              <a:rPr lang="en-US" sz="1200" b="1" dirty="0" smtClean="0">
                <a:latin typeface="Arial" panose="020B0604020202020204" pitchFamily="34" charset="0"/>
                <a:cs typeface="Arial" panose="020B0604020202020204" pitchFamily="34" charset="0"/>
              </a:rPr>
              <a:t>Kasson, Minnesota</a:t>
            </a:r>
            <a:endParaRPr lang="en-US" sz="1200" b="1" dirty="0">
              <a:latin typeface="Arial" panose="020B0604020202020204" pitchFamily="34" charset="0"/>
              <a:cs typeface="Arial" panose="020B0604020202020204" pitchFamily="34" charset="0"/>
            </a:endParaRPr>
          </a:p>
        </p:txBody>
      </p:sp>
      <p:pic>
        <p:nvPicPr>
          <p:cNvPr id="1041" name="Picture 17" descr="CFHA 2014 Conference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3242" y="1124851"/>
            <a:ext cx="1671242" cy="15460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704366" y="2689629"/>
            <a:ext cx="1600118" cy="430887"/>
          </a:xfrm>
          <a:prstGeom prst="rect">
            <a:avLst/>
          </a:prstGeom>
          <a:noFill/>
        </p:spPr>
        <p:txBody>
          <a:bodyPr wrap="none" rtlCol="0">
            <a:spAutoFit/>
          </a:bodyPr>
          <a:lstStyle/>
          <a:p>
            <a:r>
              <a:rPr lang="en-US" sz="1100" b="1" dirty="0" smtClean="0">
                <a:latin typeface="Arial" panose="020B0604020202020204" pitchFamily="34" charset="0"/>
                <a:cs typeface="Arial" panose="020B0604020202020204" pitchFamily="34" charset="0"/>
              </a:rPr>
              <a:t>Collaborative Family </a:t>
            </a:r>
          </a:p>
          <a:p>
            <a:r>
              <a:rPr lang="en-US" sz="1100" b="1" dirty="0" smtClean="0">
                <a:latin typeface="Arial" panose="020B0604020202020204" pitchFamily="34" charset="0"/>
                <a:cs typeface="Arial" panose="020B0604020202020204" pitchFamily="34" charset="0"/>
              </a:rPr>
              <a:t>Health Association</a:t>
            </a:r>
            <a:endParaRPr lang="en-US" sz="1100" b="1"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1848F88A-6C55-334E-93A6-0C81986F3168}" type="slidenum">
              <a:rPr lang="en-US" smtClean="0"/>
              <a:t>39</a:t>
            </a:fld>
            <a:endParaRPr lang="en-US"/>
          </a:p>
        </p:txBody>
      </p:sp>
    </p:spTree>
    <p:extLst>
      <p:ext uri="{BB962C8B-B14F-4D97-AF65-F5344CB8AC3E}">
        <p14:creationId xmlns:p14="http://schemas.microsoft.com/office/powerpoint/2010/main" val="20238111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143000" y="731521"/>
            <a:ext cx="6400800" cy="760730"/>
          </a:xfrm>
        </p:spPr>
        <p:txBody>
          <a:bodyPr>
            <a:normAutofit fontScale="92500" lnSpcReduction="10000"/>
          </a:bodyPr>
          <a:lstStyle/>
          <a:p>
            <a:pPr marL="45720" indent="0">
              <a:buNone/>
            </a:pPr>
            <a:r>
              <a:rPr lang="en-US" sz="2000" dirty="0" smtClean="0">
                <a:latin typeface="Arial" panose="020B0604020202020204" pitchFamily="34" charset="0"/>
                <a:cs typeface="Arial" panose="020B0604020202020204" pitchFamily="34" charset="0"/>
              </a:rPr>
              <a:t>Patti Robinson, PhD</a:t>
            </a:r>
          </a:p>
          <a:p>
            <a:pPr marL="45720" indent="0">
              <a:buNone/>
            </a:pP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t>
            </a:r>
            <a:endParaRPr lang="en-US" dirty="0" smtClean="0"/>
          </a:p>
          <a:p>
            <a:pPr marL="365760" lvl="1" indent="0">
              <a:buNone/>
            </a:pPr>
            <a:endParaRPr lang="en-US" dirty="0" smtClean="0"/>
          </a:p>
          <a:p>
            <a:endParaRPr lang="en-US" dirty="0"/>
          </a:p>
        </p:txBody>
      </p:sp>
      <p:pic>
        <p:nvPicPr>
          <p:cNvPr id="6" name="Picture 5" descr="Patti_Portrait_About_Page.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376" y="2921001"/>
            <a:ext cx="1552378" cy="2173330"/>
          </a:xfrm>
          <a:prstGeom prst="rect">
            <a:avLst/>
          </a:prstGeom>
        </p:spPr>
      </p:pic>
      <p:pic>
        <p:nvPicPr>
          <p:cNvPr id="7" name="Picture 6" descr="MV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0" y="1349375"/>
            <a:ext cx="2301876" cy="1150938"/>
          </a:xfrm>
          <a:prstGeom prst="rect">
            <a:avLst/>
          </a:prstGeom>
        </p:spPr>
      </p:pic>
      <p:sp>
        <p:nvSpPr>
          <p:cNvPr id="8" name="Rectangle 7"/>
          <p:cNvSpPr/>
          <p:nvPr/>
        </p:nvSpPr>
        <p:spPr>
          <a:xfrm>
            <a:off x="3746501" y="5404043"/>
            <a:ext cx="4968874" cy="707886"/>
          </a:xfrm>
          <a:prstGeom prst="rect">
            <a:avLst/>
          </a:prstGeom>
        </p:spPr>
        <p:txBody>
          <a:bodyPr wrap="square">
            <a:spAutoFit/>
          </a:bodyPr>
          <a:lstStyle/>
          <a:p>
            <a:pPr marL="45720" indent="0">
              <a:buNone/>
            </a:pPr>
            <a:r>
              <a:rPr lang="en-US" sz="2000" dirty="0">
                <a:latin typeface="Arial" panose="020B0604020202020204" pitchFamily="34" charset="0"/>
                <a:cs typeface="Arial" panose="020B0604020202020204" pitchFamily="34" charset="0"/>
              </a:rPr>
              <a:t>Mountainview Consulting Group, </a:t>
            </a:r>
            <a:r>
              <a:rPr lang="en-US" sz="2000" dirty="0" err="1">
                <a:latin typeface="Arial" panose="020B0604020202020204" pitchFamily="34" charset="0"/>
                <a:cs typeface="Arial" panose="020B0604020202020204" pitchFamily="34" charset="0"/>
              </a:rPr>
              <a:t>Inc</a:t>
            </a:r>
            <a:endParaRPr lang="en-US" sz="2000" dirty="0">
              <a:latin typeface="Arial" panose="020B0604020202020204" pitchFamily="34" charset="0"/>
              <a:cs typeface="Arial" panose="020B0604020202020204" pitchFamily="34" charset="0"/>
            </a:endParaRPr>
          </a:p>
          <a:p>
            <a:pPr marL="45720" indent="0">
              <a:buNone/>
            </a:pP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Mtnviewconsulting.com</a:t>
            </a:r>
            <a:endParaRPr lang="en-US" sz="20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1848F88A-6C55-334E-93A6-0C81986F3168}" type="slidenum">
              <a:rPr lang="en-US" smtClean="0"/>
              <a:t>4</a:t>
            </a:fld>
            <a:endParaRPr lang="en-US"/>
          </a:p>
        </p:txBody>
      </p:sp>
    </p:spTree>
    <p:extLst>
      <p:ext uri="{BB962C8B-B14F-4D97-AF65-F5344CB8AC3E}">
        <p14:creationId xmlns:p14="http://schemas.microsoft.com/office/powerpoint/2010/main" val="9777057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089764" y="3720230"/>
            <a:ext cx="6747259" cy="835460"/>
          </a:xfrm>
        </p:spPr>
        <p:txBody>
          <a:bodyPr>
            <a:noAutofit/>
          </a:bodyPr>
          <a:lstStyle/>
          <a:p>
            <a:pPr algn="ctr"/>
            <a:r>
              <a:rPr lang="en-US" b="1" dirty="0" smtClean="0">
                <a:latin typeface="Arial" panose="020B0604020202020204" pitchFamily="34" charset="0"/>
                <a:cs typeface="Arial" panose="020B0604020202020204" pitchFamily="34" charset="0"/>
              </a:rPr>
              <a:t>Daniel C. Rosen, Ph.D.</a:t>
            </a:r>
          </a:p>
          <a:p>
            <a:pPr algn="ctr"/>
            <a:r>
              <a:rPr lang="en-US" b="1" dirty="0" smtClean="0">
                <a:latin typeface="Arial" panose="020B0604020202020204" pitchFamily="34" charset="0"/>
                <a:cs typeface="Arial" panose="020B0604020202020204" pitchFamily="34" charset="0"/>
              </a:rPr>
              <a:t>Associate Professor, Counseling &amp; Health Psychology</a:t>
            </a:r>
          </a:p>
          <a:p>
            <a:pPr algn="ctr"/>
            <a:r>
              <a:rPr lang="en-US" b="1" dirty="0" smtClean="0">
                <a:latin typeface="Arial" panose="020B0604020202020204" pitchFamily="34" charset="0"/>
                <a:cs typeface="Arial" panose="020B0604020202020204" pitchFamily="34" charset="0"/>
              </a:rPr>
              <a:t>Bastyr University</a:t>
            </a:r>
            <a:endParaRPr lang="en-US" b="1"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1848F88A-6C55-334E-93A6-0C81986F3168}" type="slidenum">
              <a:rPr lang="en-US" smtClean="0"/>
              <a:t>40</a:t>
            </a:fld>
            <a:endParaRPr lang="en-US"/>
          </a:p>
        </p:txBody>
      </p:sp>
    </p:spTree>
    <p:extLst>
      <p:ext uri="{BB962C8B-B14F-4D97-AF65-F5344CB8AC3E}">
        <p14:creationId xmlns:p14="http://schemas.microsoft.com/office/powerpoint/2010/main" val="34512213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25437" y="544512"/>
            <a:ext cx="8135938" cy="1044575"/>
          </a:xfrm>
        </p:spPr>
        <p:txBody>
          <a:bodyPr/>
          <a:lstStyle/>
          <a:p>
            <a:pPr marL="0" indent="0" algn="ctr">
              <a:buNone/>
            </a:pPr>
            <a:r>
              <a:rPr lang="en-US" dirty="0" err="1" smtClean="0">
                <a:solidFill>
                  <a:srgbClr val="000000"/>
                </a:solidFill>
                <a:effectLst/>
              </a:rPr>
              <a:t>Bastyr</a:t>
            </a:r>
            <a:r>
              <a:rPr lang="en-US" dirty="0" smtClean="0">
                <a:solidFill>
                  <a:srgbClr val="000000"/>
                </a:solidFill>
                <a:effectLst/>
              </a:rPr>
              <a:t> University</a:t>
            </a:r>
          </a:p>
        </p:txBody>
      </p:sp>
      <p:sp>
        <p:nvSpPr>
          <p:cNvPr id="21507" name="Content Placeholder 4"/>
          <p:cNvSpPr>
            <a:spLocks noGrp="1"/>
          </p:cNvSpPr>
          <p:nvPr>
            <p:ph sz="half" idx="4294967295"/>
          </p:nvPr>
        </p:nvSpPr>
        <p:spPr>
          <a:xfrm>
            <a:off x="779463" y="1828800"/>
            <a:ext cx="3657600" cy="4219575"/>
          </a:xfrm>
          <a:prstGeom prst="rect">
            <a:avLst/>
          </a:prstGeom>
        </p:spPr>
        <p:txBody>
          <a:bodyPr/>
          <a:lstStyle/>
          <a:p>
            <a:pPr>
              <a:buFont typeface="Wingdings 2" charset="2"/>
              <a:buNone/>
            </a:pPr>
            <a:endParaRPr lang="en-US" dirty="0"/>
          </a:p>
        </p:txBody>
      </p:sp>
      <p:sp>
        <p:nvSpPr>
          <p:cNvPr id="21508" name="Content Placeholder 5"/>
          <p:cNvSpPr>
            <a:spLocks noGrp="1"/>
          </p:cNvSpPr>
          <p:nvPr>
            <p:ph sz="half" idx="4294967295"/>
          </p:nvPr>
        </p:nvSpPr>
        <p:spPr>
          <a:xfrm>
            <a:off x="4687888" y="1828800"/>
            <a:ext cx="3657600" cy="4219575"/>
          </a:xfrm>
          <a:prstGeom prst="rect">
            <a:avLst/>
          </a:prstGeom>
        </p:spPr>
        <p:txBody>
          <a:bodyPr/>
          <a:lstStyle/>
          <a:p>
            <a:endParaRPr lang="en-US" dirty="0"/>
          </a:p>
        </p:txBody>
      </p:sp>
      <p:pic>
        <p:nvPicPr>
          <p:cNvPr id="21509" name="Picture 3"/>
          <p:cNvPicPr>
            <a:picLocks noChangeAspect="1"/>
          </p:cNvPicPr>
          <p:nvPr/>
        </p:nvPicPr>
        <p:blipFill>
          <a:blip r:embed="rId2"/>
          <a:srcRect/>
          <a:stretch>
            <a:fillRect/>
          </a:stretch>
        </p:blipFill>
        <p:spPr bwMode="auto">
          <a:xfrm>
            <a:off x="825500" y="2590800"/>
            <a:ext cx="3611563" cy="2816225"/>
          </a:xfrm>
          <a:prstGeom prst="rect">
            <a:avLst/>
          </a:prstGeom>
          <a:noFill/>
          <a:ln w="9525">
            <a:noFill/>
            <a:miter lim="800000"/>
            <a:headEnd/>
            <a:tailEnd/>
          </a:ln>
        </p:spPr>
      </p:pic>
      <p:pic>
        <p:nvPicPr>
          <p:cNvPr id="21510" name="Picture 6"/>
          <p:cNvPicPr>
            <a:picLocks noChangeAspect="1"/>
          </p:cNvPicPr>
          <p:nvPr/>
        </p:nvPicPr>
        <p:blipFill>
          <a:blip r:embed="rId3"/>
          <a:srcRect/>
          <a:stretch>
            <a:fillRect/>
          </a:stretch>
        </p:blipFill>
        <p:spPr bwMode="auto">
          <a:xfrm>
            <a:off x="4687888" y="2590800"/>
            <a:ext cx="3773487" cy="2816225"/>
          </a:xfrm>
          <a:prstGeom prst="rect">
            <a:avLst/>
          </a:prstGeom>
          <a:noFill/>
          <a:ln w="9525">
            <a:noFill/>
            <a:miter lim="800000"/>
            <a:headEnd/>
            <a:tailEnd/>
          </a:ln>
        </p:spPr>
      </p:pic>
      <p:sp>
        <p:nvSpPr>
          <p:cNvPr id="21512" name="TextBox 9"/>
          <p:cNvSpPr txBox="1">
            <a:spLocks noChangeArrowheads="1"/>
          </p:cNvSpPr>
          <p:nvPr/>
        </p:nvSpPr>
        <p:spPr bwMode="auto">
          <a:xfrm>
            <a:off x="1752600" y="5518150"/>
            <a:ext cx="1676400" cy="553998"/>
          </a:xfrm>
          <a:prstGeom prst="rect">
            <a:avLst/>
          </a:prstGeom>
          <a:noFill/>
          <a:ln w="9525">
            <a:noFill/>
            <a:miter lim="800000"/>
            <a:headEnd/>
            <a:tailEnd/>
          </a:ln>
        </p:spPr>
        <p:txBody>
          <a:bodyPr>
            <a:prstTxWarp prst="textNoShape">
              <a:avLst/>
            </a:prstTxWarp>
            <a:spAutoFit/>
          </a:bodyPr>
          <a:lstStyle/>
          <a:p>
            <a:r>
              <a:rPr lang="en-US" sz="1500" dirty="0" smtClean="0">
                <a:solidFill>
                  <a:srgbClr val="000000"/>
                </a:solidFill>
                <a:latin typeface="Trebuchet MS" charset="0"/>
              </a:rPr>
              <a:t>Kenmore, </a:t>
            </a:r>
            <a:r>
              <a:rPr lang="en-US" sz="1500" dirty="0" err="1" smtClean="0">
                <a:solidFill>
                  <a:srgbClr val="000000"/>
                </a:solidFill>
                <a:latin typeface="Trebuchet MS" charset="0"/>
              </a:rPr>
              <a:t>WA</a:t>
            </a:r>
            <a:r>
              <a:rPr lang="en-US" sz="1500" dirty="0" err="1" smtClean="0">
                <a:solidFill>
                  <a:srgbClr val="FFFFFF"/>
                </a:solidFill>
                <a:latin typeface="Trebuchet MS" charset="0"/>
              </a:rPr>
              <a:t>re</a:t>
            </a:r>
            <a:r>
              <a:rPr lang="en-US" sz="1500" dirty="0">
                <a:solidFill>
                  <a:srgbClr val="FFFFFF"/>
                </a:solidFill>
                <a:latin typeface="Trebuchet MS" charset="0"/>
              </a:rPr>
              <a:t>, WA</a:t>
            </a:r>
          </a:p>
        </p:txBody>
      </p:sp>
      <p:sp>
        <p:nvSpPr>
          <p:cNvPr id="21513" name="Rectangle 10"/>
          <p:cNvSpPr>
            <a:spLocks noChangeArrowheads="1"/>
          </p:cNvSpPr>
          <p:nvPr/>
        </p:nvSpPr>
        <p:spPr bwMode="auto">
          <a:xfrm>
            <a:off x="6096000" y="5518150"/>
            <a:ext cx="1223412" cy="323165"/>
          </a:xfrm>
          <a:prstGeom prst="rect">
            <a:avLst/>
          </a:prstGeom>
          <a:noFill/>
          <a:ln w="9525">
            <a:noFill/>
            <a:miter lim="800000"/>
            <a:headEnd/>
            <a:tailEnd/>
          </a:ln>
        </p:spPr>
        <p:txBody>
          <a:bodyPr wrap="none">
            <a:prstTxWarp prst="textNoShape">
              <a:avLst/>
            </a:prstTxWarp>
            <a:spAutoFit/>
          </a:bodyPr>
          <a:lstStyle/>
          <a:p>
            <a:r>
              <a:rPr lang="en-US" sz="1500" dirty="0">
                <a:solidFill>
                  <a:srgbClr val="000000"/>
                </a:solidFill>
                <a:latin typeface="Trebuchet MS" charset="0"/>
              </a:rPr>
              <a:t>Seattle, WA</a:t>
            </a:r>
          </a:p>
        </p:txBody>
      </p:sp>
      <p:sp>
        <p:nvSpPr>
          <p:cNvPr id="2" name="Slide Number Placeholder 1"/>
          <p:cNvSpPr>
            <a:spLocks noGrp="1"/>
          </p:cNvSpPr>
          <p:nvPr>
            <p:ph type="sldNum" sz="quarter" idx="12"/>
          </p:nvPr>
        </p:nvSpPr>
        <p:spPr/>
        <p:txBody>
          <a:bodyPr/>
          <a:lstStyle/>
          <a:p>
            <a:fld id="{1848F88A-6C55-334E-93A6-0C81986F3168}" type="slidenum">
              <a:rPr lang="en-US" smtClean="0"/>
              <a:t>41</a:t>
            </a:fld>
            <a:endParaRPr lang="en-US"/>
          </a:p>
        </p:txBody>
      </p:sp>
    </p:spTree>
    <p:extLst>
      <p:ext uri="{BB962C8B-B14F-4D97-AF65-F5344CB8AC3E}">
        <p14:creationId xmlns:p14="http://schemas.microsoft.com/office/powerpoint/2010/main" val="30982184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
          <p:cNvSpPr>
            <a:spLocks noChangeArrowheads="1"/>
          </p:cNvSpPr>
          <p:nvPr/>
        </p:nvSpPr>
        <p:spPr bwMode="auto">
          <a:xfrm>
            <a:off x="424054" y="463550"/>
            <a:ext cx="82216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400" dirty="0">
                <a:latin typeface="Arial"/>
                <a:ea typeface="MS Pゴシック" pitchFamily="-92" charset="-128"/>
                <a:cs typeface="Arial"/>
              </a:rPr>
              <a:t>What is Naturopathic Medicine?</a:t>
            </a:r>
            <a:endParaRPr lang="en-US" sz="4400" dirty="0">
              <a:solidFill>
                <a:schemeClr val="tx2"/>
              </a:solidFill>
              <a:latin typeface="Arial"/>
              <a:ea typeface="MS Pゴシック" pitchFamily="-92" charset="-128"/>
              <a:cs typeface="Arial"/>
            </a:endParaRPr>
          </a:p>
        </p:txBody>
      </p:sp>
      <p:sp>
        <p:nvSpPr>
          <p:cNvPr id="6147" name="Rectangle 11"/>
          <p:cNvSpPr>
            <a:spLocks noChangeArrowheads="1"/>
          </p:cNvSpPr>
          <p:nvPr/>
        </p:nvSpPr>
        <p:spPr bwMode="auto">
          <a:xfrm>
            <a:off x="609600" y="1606550"/>
            <a:ext cx="74676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spcBef>
                <a:spcPct val="20000"/>
              </a:spcBef>
            </a:pPr>
            <a:r>
              <a:rPr lang="en-US" sz="2000" b="1" dirty="0" smtClean="0">
                <a:latin typeface="Arial"/>
                <a:cs typeface="Arial"/>
              </a:rPr>
              <a:t>“Naturopathic </a:t>
            </a:r>
            <a:r>
              <a:rPr lang="en-US" sz="2000" b="1" dirty="0">
                <a:latin typeface="Arial"/>
                <a:cs typeface="Arial"/>
              </a:rPr>
              <a:t>medicine is a distinct primary health care profession, emphasizing prevention, treatment, and </a:t>
            </a:r>
            <a:r>
              <a:rPr lang="en-US" sz="2000" b="1" dirty="0" smtClean="0">
                <a:latin typeface="Arial"/>
                <a:cs typeface="Arial"/>
              </a:rPr>
              <a:t>optimal health </a:t>
            </a:r>
            <a:r>
              <a:rPr lang="en-US" sz="2000" b="1" dirty="0">
                <a:latin typeface="Arial"/>
                <a:cs typeface="Arial"/>
              </a:rPr>
              <a:t>through the use of therapeutic methods and substances that encourage individuals’ inherent self-</a:t>
            </a:r>
            <a:r>
              <a:rPr lang="en-US" sz="2000" b="1" dirty="0" smtClean="0">
                <a:latin typeface="Arial"/>
                <a:cs typeface="Arial"/>
              </a:rPr>
              <a:t>healing process.” (AANP, 2014) </a:t>
            </a:r>
            <a:br>
              <a:rPr lang="en-US" sz="2000" b="1" dirty="0" smtClean="0">
                <a:latin typeface="Arial"/>
                <a:cs typeface="Arial"/>
              </a:rPr>
            </a:br>
            <a:r>
              <a:rPr lang="en-US" sz="2000" b="1" dirty="0">
                <a:latin typeface="Arial"/>
                <a:cs typeface="Arial"/>
              </a:rPr>
              <a:t> </a:t>
            </a:r>
            <a:endParaRPr lang="en-US" sz="2000" b="1" dirty="0">
              <a:latin typeface="Arial"/>
              <a:ea typeface="MS Pゴシック" pitchFamily="-92" charset="-128"/>
              <a:cs typeface="Arial"/>
            </a:endParaRPr>
          </a:p>
          <a:p>
            <a:pPr lvl="1">
              <a:spcBef>
                <a:spcPct val="20000"/>
              </a:spcBef>
              <a:buFont typeface="Times" pitchFamily="1" charset="0"/>
              <a:buChar char="•"/>
            </a:pPr>
            <a:r>
              <a:rPr lang="en-US" sz="2000" b="1" dirty="0">
                <a:latin typeface="Arial"/>
                <a:ea typeface="MS Pゴシック" pitchFamily="-92" charset="-128"/>
                <a:cs typeface="Arial"/>
              </a:rPr>
              <a:t>Naturopathic medicine</a:t>
            </a:r>
            <a:r>
              <a:rPr lang="en-US" sz="2000" b="1" dirty="0" smtClean="0">
                <a:latin typeface="Arial"/>
                <a:ea typeface="MS Pゴシック" pitchFamily="-92" charset="-128"/>
                <a:cs typeface="Arial"/>
              </a:rPr>
              <a:t> emphasizes finding and treating </a:t>
            </a:r>
            <a:r>
              <a:rPr lang="en-US" sz="2000" b="1" dirty="0">
                <a:latin typeface="Arial"/>
                <a:ea typeface="MS Pゴシック" pitchFamily="-92" charset="-128"/>
                <a:cs typeface="Arial"/>
              </a:rPr>
              <a:t>the cause of illness/</a:t>
            </a:r>
            <a:r>
              <a:rPr lang="en-US" sz="2000" b="1" dirty="0" smtClean="0">
                <a:latin typeface="Arial"/>
                <a:ea typeface="MS Pゴシック" pitchFamily="-92" charset="-128"/>
                <a:cs typeface="Arial"/>
              </a:rPr>
              <a:t>disease </a:t>
            </a:r>
            <a:r>
              <a:rPr lang="en-US" sz="2000" b="1" dirty="0">
                <a:latin typeface="Arial"/>
                <a:ea typeface="MS Pゴシック" pitchFamily="-92" charset="-128"/>
                <a:cs typeface="Arial"/>
              </a:rPr>
              <a:t>o</a:t>
            </a:r>
            <a:r>
              <a:rPr lang="en-US" sz="2000" b="1" dirty="0" smtClean="0">
                <a:latin typeface="Arial"/>
                <a:ea typeface="MS Pゴシック" pitchFamily="-92" charset="-128"/>
                <a:cs typeface="Arial"/>
              </a:rPr>
              <a:t>ver symptom reduction.</a:t>
            </a:r>
          </a:p>
          <a:p>
            <a:pPr lvl="1">
              <a:spcBef>
                <a:spcPct val="20000"/>
              </a:spcBef>
            </a:pPr>
            <a:endParaRPr lang="en-US" sz="2000" b="1" dirty="0">
              <a:latin typeface="Arial"/>
              <a:ea typeface="MS Pゴシック" pitchFamily="-92" charset="-128"/>
              <a:cs typeface="Arial"/>
            </a:endParaRPr>
          </a:p>
          <a:p>
            <a:pPr lvl="1">
              <a:spcBef>
                <a:spcPct val="20000"/>
              </a:spcBef>
              <a:buFont typeface="Times" pitchFamily="1" charset="0"/>
              <a:buChar char="•"/>
            </a:pPr>
            <a:r>
              <a:rPr lang="en-US" sz="2000" b="1" dirty="0" smtClean="0">
                <a:latin typeface="Arial"/>
                <a:cs typeface="Arial"/>
              </a:rPr>
              <a:t>17 states, Washington DC, </a:t>
            </a:r>
            <a:r>
              <a:rPr lang="en-US" sz="2000" b="1" dirty="0">
                <a:latin typeface="Arial"/>
                <a:cs typeface="Arial"/>
              </a:rPr>
              <a:t>and the</a:t>
            </a:r>
            <a:r>
              <a:rPr lang="en-US" sz="2000" b="1" dirty="0" smtClean="0">
                <a:latin typeface="Arial"/>
                <a:cs typeface="Arial"/>
              </a:rPr>
              <a:t> U.S. territories </a:t>
            </a:r>
            <a:r>
              <a:rPr lang="en-US" sz="2000" b="1" dirty="0">
                <a:latin typeface="Arial"/>
                <a:cs typeface="Arial"/>
              </a:rPr>
              <a:t>of Puerto Rico and the</a:t>
            </a:r>
            <a:r>
              <a:rPr lang="en-US" sz="2000" b="1" dirty="0" smtClean="0">
                <a:latin typeface="Arial"/>
                <a:cs typeface="Arial"/>
              </a:rPr>
              <a:t> Virgin </a:t>
            </a:r>
            <a:r>
              <a:rPr lang="en-US" sz="2000" b="1" dirty="0">
                <a:latin typeface="Arial"/>
                <a:cs typeface="Arial"/>
              </a:rPr>
              <a:t>Islands have licensing</a:t>
            </a:r>
            <a:r>
              <a:rPr lang="en-US" sz="2000" b="1" dirty="0" smtClean="0">
                <a:latin typeface="Arial"/>
                <a:cs typeface="Arial"/>
              </a:rPr>
              <a:t> (or </a:t>
            </a:r>
            <a:r>
              <a:rPr lang="en-US" sz="2000" b="1" dirty="0">
                <a:latin typeface="Arial"/>
                <a:cs typeface="Arial"/>
              </a:rPr>
              <a:t>regulation </a:t>
            </a:r>
            <a:r>
              <a:rPr lang="en-US" sz="2000" b="1" dirty="0" smtClean="0">
                <a:latin typeface="Arial"/>
                <a:cs typeface="Arial"/>
              </a:rPr>
              <a:t>laws) </a:t>
            </a:r>
            <a:r>
              <a:rPr lang="en-US" sz="2000" b="1" dirty="0">
                <a:latin typeface="Arial"/>
                <a:cs typeface="Arial"/>
              </a:rPr>
              <a:t>for naturopathic </a:t>
            </a:r>
            <a:r>
              <a:rPr lang="en-US" sz="2000" b="1" dirty="0" smtClean="0">
                <a:latin typeface="Arial"/>
                <a:cs typeface="Arial"/>
              </a:rPr>
              <a:t>doctors.</a:t>
            </a:r>
            <a:endParaRPr lang="en-US" sz="2000" b="1" dirty="0">
              <a:latin typeface="Arial"/>
              <a:ea typeface="MS Pゴシック" pitchFamily="-92" charset="-128"/>
              <a:cs typeface="Arial"/>
            </a:endParaRPr>
          </a:p>
        </p:txBody>
      </p:sp>
      <p:sp>
        <p:nvSpPr>
          <p:cNvPr id="2" name="Slide Number Placeholder 1"/>
          <p:cNvSpPr>
            <a:spLocks noGrp="1"/>
          </p:cNvSpPr>
          <p:nvPr>
            <p:ph type="sldNum" sz="quarter" idx="12"/>
          </p:nvPr>
        </p:nvSpPr>
        <p:spPr/>
        <p:txBody>
          <a:bodyPr/>
          <a:lstStyle/>
          <a:p>
            <a:fld id="{1848F88A-6C55-334E-93A6-0C81986F3168}" type="slidenum">
              <a:rPr lang="en-US" smtClean="0"/>
              <a:t>42</a:t>
            </a:fld>
            <a:endParaRPr lang="en-US"/>
          </a:p>
        </p:txBody>
      </p:sp>
    </p:spTree>
    <p:extLst>
      <p:ext uri="{BB962C8B-B14F-4D97-AF65-F5344CB8AC3E}">
        <p14:creationId xmlns:p14="http://schemas.microsoft.com/office/powerpoint/2010/main" val="301519805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
          <p:cNvSpPr>
            <a:spLocks noChangeArrowheads="1"/>
          </p:cNvSpPr>
          <p:nvPr/>
        </p:nvSpPr>
        <p:spPr bwMode="auto">
          <a:xfrm>
            <a:off x="424054" y="463550"/>
            <a:ext cx="795119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4400" b="1" dirty="0" smtClean="0">
                <a:latin typeface="Arial"/>
                <a:ea typeface="MS Pゴシック" pitchFamily="-92" charset="-128"/>
                <a:cs typeface="Arial"/>
              </a:rPr>
              <a:t>Licensed States &amp; Territories</a:t>
            </a:r>
            <a:endParaRPr lang="en-US" sz="4400" b="1" dirty="0">
              <a:solidFill>
                <a:schemeClr val="tx2"/>
              </a:solidFill>
              <a:latin typeface="Arial"/>
              <a:ea typeface="MS Pゴシック" pitchFamily="-92" charset="-128"/>
              <a:cs typeface="Arial"/>
            </a:endParaRPr>
          </a:p>
        </p:txBody>
      </p:sp>
      <p:pic>
        <p:nvPicPr>
          <p:cNvPr id="6" name="Picture 5"/>
          <p:cNvPicPr>
            <a:picLocks noChangeAspect="1"/>
          </p:cNvPicPr>
          <p:nvPr/>
        </p:nvPicPr>
        <p:blipFill>
          <a:blip r:embed="rId2"/>
          <a:stretch>
            <a:fillRect/>
          </a:stretch>
        </p:blipFill>
        <p:spPr>
          <a:xfrm>
            <a:off x="635000" y="1773770"/>
            <a:ext cx="7740244" cy="4461196"/>
          </a:xfrm>
          <a:prstGeom prst="rect">
            <a:avLst/>
          </a:prstGeom>
        </p:spPr>
      </p:pic>
      <p:sp>
        <p:nvSpPr>
          <p:cNvPr id="2" name="Slide Number Placeholder 1"/>
          <p:cNvSpPr>
            <a:spLocks noGrp="1"/>
          </p:cNvSpPr>
          <p:nvPr>
            <p:ph type="sldNum" sz="quarter" idx="12"/>
          </p:nvPr>
        </p:nvSpPr>
        <p:spPr/>
        <p:txBody>
          <a:bodyPr/>
          <a:lstStyle/>
          <a:p>
            <a:fld id="{1848F88A-6C55-334E-93A6-0C81986F3168}" type="slidenum">
              <a:rPr lang="en-US" smtClean="0"/>
              <a:t>43</a:t>
            </a:fld>
            <a:endParaRPr lang="en-US"/>
          </a:p>
        </p:txBody>
      </p:sp>
    </p:spTree>
    <p:extLst>
      <p:ext uri="{BB962C8B-B14F-4D97-AF65-F5344CB8AC3E}">
        <p14:creationId xmlns:p14="http://schemas.microsoft.com/office/powerpoint/2010/main" val="163234425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6"/>
          <p:cNvSpPr>
            <a:spLocks noGrp="1"/>
          </p:cNvSpPr>
          <p:nvPr>
            <p:ph type="title"/>
          </p:nvPr>
        </p:nvSpPr>
        <p:spPr>
          <a:xfrm>
            <a:off x="4492625" y="4372168"/>
            <a:ext cx="3813175" cy="1143000"/>
          </a:xfrm>
        </p:spPr>
        <p:txBody>
          <a:bodyPr/>
          <a:lstStyle/>
          <a:p>
            <a:pPr marL="0" indent="0">
              <a:buNone/>
            </a:pPr>
            <a:r>
              <a:rPr lang="en-US" sz="3600" dirty="0" smtClean="0">
                <a:solidFill>
                  <a:srgbClr val="000000"/>
                </a:solidFill>
                <a:effectLst/>
                <a:latin typeface="Arial"/>
                <a:cs typeface="Arial"/>
              </a:rPr>
              <a:t>Principles of Naturopathic Medicine</a:t>
            </a:r>
          </a:p>
        </p:txBody>
      </p:sp>
      <p:sp>
        <p:nvSpPr>
          <p:cNvPr id="24579" name="Content Placeholder 7"/>
          <p:cNvSpPr>
            <a:spLocks noGrp="1"/>
          </p:cNvSpPr>
          <p:nvPr>
            <p:ph idx="4294967295"/>
          </p:nvPr>
        </p:nvSpPr>
        <p:spPr>
          <a:xfrm>
            <a:off x="576891" y="794679"/>
            <a:ext cx="7583487" cy="4208463"/>
          </a:xfrm>
          <a:prstGeom prst="rect">
            <a:avLst/>
          </a:prstGeom>
        </p:spPr>
        <p:txBody>
          <a:bodyPr/>
          <a:lstStyle/>
          <a:p>
            <a:pPr marL="45720" indent="0">
              <a:lnSpc>
                <a:spcPct val="120000"/>
              </a:lnSpc>
              <a:buNone/>
            </a:pPr>
            <a:r>
              <a:rPr lang="en-US" b="1" dirty="0" smtClean="0">
                <a:solidFill>
                  <a:srgbClr val="000000"/>
                </a:solidFill>
                <a:latin typeface="Arial"/>
                <a:cs typeface="Arial"/>
              </a:rPr>
              <a:t>First Do No Harm - </a:t>
            </a:r>
            <a:r>
              <a:rPr lang="en-US" b="1" i="1" dirty="0" err="1" smtClean="0">
                <a:solidFill>
                  <a:srgbClr val="000000"/>
                </a:solidFill>
                <a:latin typeface="Arial"/>
                <a:cs typeface="Arial"/>
              </a:rPr>
              <a:t>primum</a:t>
            </a:r>
            <a:r>
              <a:rPr lang="en-US" b="1" i="1" dirty="0" smtClean="0">
                <a:solidFill>
                  <a:srgbClr val="000000"/>
                </a:solidFill>
                <a:latin typeface="Arial"/>
                <a:cs typeface="Arial"/>
              </a:rPr>
              <a:t> non </a:t>
            </a:r>
            <a:r>
              <a:rPr lang="en-US" b="1" i="1" dirty="0" err="1" smtClean="0">
                <a:solidFill>
                  <a:srgbClr val="000000"/>
                </a:solidFill>
                <a:latin typeface="Arial"/>
                <a:cs typeface="Arial"/>
              </a:rPr>
              <a:t>nocere</a:t>
            </a:r>
            <a:endParaRPr lang="en-US" b="1" dirty="0" smtClean="0">
              <a:solidFill>
                <a:srgbClr val="000000"/>
              </a:solidFill>
              <a:latin typeface="Arial"/>
              <a:cs typeface="Arial"/>
            </a:endParaRPr>
          </a:p>
          <a:p>
            <a:pPr marL="45720" indent="0">
              <a:lnSpc>
                <a:spcPct val="120000"/>
              </a:lnSpc>
              <a:buNone/>
            </a:pPr>
            <a:r>
              <a:rPr lang="en-US" b="1" dirty="0" smtClean="0">
                <a:solidFill>
                  <a:srgbClr val="000000"/>
                </a:solidFill>
                <a:latin typeface="Arial"/>
                <a:cs typeface="Arial"/>
              </a:rPr>
              <a:t>The Healing Power of Nature - </a:t>
            </a:r>
            <a:r>
              <a:rPr lang="en-US" b="1" i="1" dirty="0" err="1" smtClean="0">
                <a:solidFill>
                  <a:srgbClr val="000000"/>
                </a:solidFill>
                <a:latin typeface="Arial"/>
                <a:cs typeface="Arial"/>
              </a:rPr>
              <a:t>vis</a:t>
            </a:r>
            <a:r>
              <a:rPr lang="en-US" b="1" i="1" dirty="0" smtClean="0">
                <a:solidFill>
                  <a:srgbClr val="000000"/>
                </a:solidFill>
                <a:latin typeface="Arial"/>
                <a:cs typeface="Arial"/>
              </a:rPr>
              <a:t> </a:t>
            </a:r>
            <a:r>
              <a:rPr lang="en-US" b="1" i="1" dirty="0" err="1" smtClean="0">
                <a:solidFill>
                  <a:srgbClr val="000000"/>
                </a:solidFill>
                <a:latin typeface="Arial"/>
                <a:cs typeface="Arial"/>
              </a:rPr>
              <a:t>medicatrix</a:t>
            </a:r>
            <a:r>
              <a:rPr lang="en-US" b="1" i="1" dirty="0" smtClean="0">
                <a:solidFill>
                  <a:srgbClr val="000000"/>
                </a:solidFill>
                <a:latin typeface="Arial"/>
                <a:cs typeface="Arial"/>
              </a:rPr>
              <a:t> </a:t>
            </a:r>
            <a:r>
              <a:rPr lang="en-US" b="1" i="1" dirty="0" err="1" smtClean="0">
                <a:solidFill>
                  <a:srgbClr val="000000"/>
                </a:solidFill>
                <a:latin typeface="Arial"/>
                <a:cs typeface="Arial"/>
              </a:rPr>
              <a:t>naturae</a:t>
            </a:r>
            <a:endParaRPr lang="en-US" b="1" dirty="0" smtClean="0">
              <a:solidFill>
                <a:srgbClr val="000000"/>
              </a:solidFill>
              <a:latin typeface="Arial"/>
              <a:cs typeface="Arial"/>
            </a:endParaRPr>
          </a:p>
          <a:p>
            <a:pPr marL="45720" indent="0">
              <a:lnSpc>
                <a:spcPct val="120000"/>
              </a:lnSpc>
              <a:buNone/>
            </a:pPr>
            <a:r>
              <a:rPr lang="en-US" b="1" dirty="0" smtClean="0">
                <a:solidFill>
                  <a:srgbClr val="000000"/>
                </a:solidFill>
                <a:latin typeface="Arial"/>
                <a:cs typeface="Arial"/>
              </a:rPr>
              <a:t>Discover and Treat the Cause - </a:t>
            </a:r>
            <a:r>
              <a:rPr lang="en-US" b="1" i="1" dirty="0" err="1" smtClean="0">
                <a:solidFill>
                  <a:srgbClr val="000000"/>
                </a:solidFill>
                <a:latin typeface="Arial"/>
                <a:cs typeface="Arial"/>
              </a:rPr>
              <a:t>tolle</a:t>
            </a:r>
            <a:r>
              <a:rPr lang="en-US" b="1" i="1" dirty="0" smtClean="0">
                <a:solidFill>
                  <a:srgbClr val="000000"/>
                </a:solidFill>
                <a:latin typeface="Arial"/>
                <a:cs typeface="Arial"/>
              </a:rPr>
              <a:t> </a:t>
            </a:r>
            <a:r>
              <a:rPr lang="en-US" b="1" i="1" dirty="0" err="1" smtClean="0">
                <a:solidFill>
                  <a:srgbClr val="000000"/>
                </a:solidFill>
                <a:latin typeface="Arial"/>
                <a:cs typeface="Arial"/>
              </a:rPr>
              <a:t>causam</a:t>
            </a:r>
            <a:endParaRPr lang="en-US" b="1" dirty="0" smtClean="0">
              <a:solidFill>
                <a:srgbClr val="000000"/>
              </a:solidFill>
              <a:latin typeface="Arial"/>
              <a:cs typeface="Arial"/>
            </a:endParaRPr>
          </a:p>
          <a:p>
            <a:pPr marL="45720" indent="0">
              <a:lnSpc>
                <a:spcPct val="120000"/>
              </a:lnSpc>
              <a:buNone/>
            </a:pPr>
            <a:r>
              <a:rPr lang="en-US" b="1" dirty="0" smtClean="0">
                <a:solidFill>
                  <a:srgbClr val="000000"/>
                </a:solidFill>
                <a:latin typeface="Arial"/>
                <a:cs typeface="Arial"/>
              </a:rPr>
              <a:t>Treat the Whole Person - </a:t>
            </a:r>
            <a:r>
              <a:rPr lang="en-US" b="1" i="1" dirty="0" err="1" smtClean="0">
                <a:solidFill>
                  <a:srgbClr val="000000"/>
                </a:solidFill>
                <a:latin typeface="Arial"/>
                <a:cs typeface="Arial"/>
              </a:rPr>
              <a:t>tolle</a:t>
            </a:r>
            <a:r>
              <a:rPr lang="en-US" b="1" i="1" dirty="0" smtClean="0">
                <a:solidFill>
                  <a:srgbClr val="000000"/>
                </a:solidFill>
                <a:latin typeface="Arial"/>
                <a:cs typeface="Arial"/>
              </a:rPr>
              <a:t> </a:t>
            </a:r>
            <a:r>
              <a:rPr lang="en-US" b="1" i="1" dirty="0" err="1" smtClean="0">
                <a:solidFill>
                  <a:srgbClr val="000000"/>
                </a:solidFill>
                <a:latin typeface="Arial"/>
                <a:cs typeface="Arial"/>
              </a:rPr>
              <a:t>totum</a:t>
            </a:r>
            <a:endParaRPr lang="en-US" b="1" dirty="0" smtClean="0">
              <a:solidFill>
                <a:srgbClr val="000000"/>
              </a:solidFill>
              <a:latin typeface="Arial"/>
              <a:cs typeface="Arial"/>
            </a:endParaRPr>
          </a:p>
          <a:p>
            <a:pPr marL="45720" indent="0">
              <a:lnSpc>
                <a:spcPct val="120000"/>
              </a:lnSpc>
              <a:buNone/>
            </a:pPr>
            <a:r>
              <a:rPr lang="en-US" b="1" dirty="0" smtClean="0">
                <a:solidFill>
                  <a:srgbClr val="000000"/>
                </a:solidFill>
                <a:latin typeface="Arial"/>
                <a:cs typeface="Arial"/>
              </a:rPr>
              <a:t>The Physician is a Teacher - </a:t>
            </a:r>
            <a:r>
              <a:rPr lang="en-US" b="1" i="1" dirty="0" err="1" smtClean="0">
                <a:solidFill>
                  <a:srgbClr val="000000"/>
                </a:solidFill>
                <a:latin typeface="Arial"/>
                <a:cs typeface="Arial"/>
              </a:rPr>
              <a:t>docere</a:t>
            </a:r>
            <a:endParaRPr lang="en-US" b="1" dirty="0" smtClean="0">
              <a:solidFill>
                <a:srgbClr val="000000"/>
              </a:solidFill>
              <a:latin typeface="Arial"/>
              <a:cs typeface="Arial"/>
            </a:endParaRPr>
          </a:p>
          <a:p>
            <a:pPr marL="45720" indent="0">
              <a:lnSpc>
                <a:spcPct val="120000"/>
              </a:lnSpc>
              <a:buNone/>
            </a:pPr>
            <a:r>
              <a:rPr lang="en-US" b="1" dirty="0" smtClean="0">
                <a:solidFill>
                  <a:srgbClr val="000000"/>
                </a:solidFill>
                <a:latin typeface="Arial"/>
                <a:cs typeface="Arial"/>
              </a:rPr>
              <a:t>Prevention is the best "cure" - </a:t>
            </a:r>
            <a:r>
              <a:rPr lang="en-US" b="1" i="1" dirty="0" err="1" smtClean="0">
                <a:solidFill>
                  <a:srgbClr val="000000"/>
                </a:solidFill>
                <a:latin typeface="Arial"/>
                <a:cs typeface="Arial"/>
              </a:rPr>
              <a:t>praevenire</a:t>
            </a:r>
            <a:endParaRPr lang="en-US" b="1" dirty="0" smtClean="0">
              <a:solidFill>
                <a:srgbClr val="000000"/>
              </a:solidFill>
              <a:latin typeface="Arial"/>
              <a:cs typeface="Arial"/>
            </a:endParaRPr>
          </a:p>
          <a:p>
            <a:pPr marL="45720" indent="0">
              <a:buNone/>
            </a:pPr>
            <a:endParaRPr lang="en-US" dirty="0" smtClean="0"/>
          </a:p>
        </p:txBody>
      </p:sp>
      <p:pic>
        <p:nvPicPr>
          <p:cNvPr id="4" name="Picture 3"/>
          <p:cNvPicPr>
            <a:picLocks noChangeAspect="1"/>
          </p:cNvPicPr>
          <p:nvPr/>
        </p:nvPicPr>
        <p:blipFill>
          <a:blip r:embed="rId2"/>
          <a:stretch>
            <a:fillRect/>
          </a:stretch>
        </p:blipFill>
        <p:spPr>
          <a:xfrm>
            <a:off x="846766" y="4331086"/>
            <a:ext cx="4033129" cy="1968551"/>
          </a:xfrm>
          <a:prstGeom prst="rect">
            <a:avLst/>
          </a:prstGeom>
        </p:spPr>
      </p:pic>
      <p:sp>
        <p:nvSpPr>
          <p:cNvPr id="2" name="Slide Number Placeholder 1"/>
          <p:cNvSpPr>
            <a:spLocks noGrp="1"/>
          </p:cNvSpPr>
          <p:nvPr>
            <p:ph type="sldNum" sz="quarter" idx="12"/>
          </p:nvPr>
        </p:nvSpPr>
        <p:spPr/>
        <p:txBody>
          <a:bodyPr/>
          <a:lstStyle/>
          <a:p>
            <a:fld id="{1848F88A-6C55-334E-93A6-0C81986F3168}" type="slidenum">
              <a:rPr lang="en-US" smtClean="0"/>
              <a:t>44</a:t>
            </a:fld>
            <a:endParaRPr lang="en-US"/>
          </a:p>
        </p:txBody>
      </p:sp>
    </p:spTree>
    <p:extLst>
      <p:ext uri="{BB962C8B-B14F-4D97-AF65-F5344CB8AC3E}">
        <p14:creationId xmlns:p14="http://schemas.microsoft.com/office/powerpoint/2010/main" val="25226914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bwMode="auto">
          <a:xfrm>
            <a:off x="32798" y="643750"/>
            <a:ext cx="91440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eaLnBrk="1" hangingPunct="1">
              <a:buNone/>
            </a:pPr>
            <a:r>
              <a:rPr lang="en-US" sz="3600" dirty="0" smtClean="0">
                <a:solidFill>
                  <a:srgbClr val="000000"/>
                </a:solidFill>
                <a:effectLst/>
                <a:latin typeface="Arial"/>
                <a:cs typeface="Arial"/>
              </a:rPr>
              <a:t>Therapeutic Modality Training (credits)</a:t>
            </a:r>
          </a:p>
        </p:txBody>
      </p:sp>
      <p:graphicFrame>
        <p:nvGraphicFramePr>
          <p:cNvPr id="146435" name="Group 3"/>
          <p:cNvGraphicFramePr>
            <a:graphicFrameLocks noGrp="1"/>
          </p:cNvGraphicFramePr>
          <p:nvPr>
            <p:ph type="tbl" idx="1"/>
            <p:extLst>
              <p:ext uri="{D42A27DB-BD31-4B8C-83A1-F6EECF244321}">
                <p14:modId xmlns:p14="http://schemas.microsoft.com/office/powerpoint/2010/main" val="2764604001"/>
              </p:ext>
            </p:extLst>
          </p:nvPr>
        </p:nvGraphicFramePr>
        <p:xfrm>
          <a:off x="1371600" y="1600200"/>
          <a:ext cx="6629401" cy="3646234"/>
        </p:xfrm>
        <a:graphic>
          <a:graphicData uri="http://schemas.openxmlformats.org/drawingml/2006/table">
            <a:tbl>
              <a:tblPr/>
              <a:tblGrid>
                <a:gridCol w="2871730"/>
                <a:gridCol w="1655666"/>
                <a:gridCol w="2102005"/>
              </a:tblGrid>
              <a:tr h="823009">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400" b="0" i="0" u="none" strike="noStrike" cap="none" normalizeH="0" baseline="0" dirty="0" smtClean="0">
                          <a:ln>
                            <a:noFill/>
                          </a:ln>
                          <a:solidFill>
                            <a:schemeClr val="tx1"/>
                          </a:solidFill>
                          <a:effectLst/>
                          <a:latin typeface="Arial"/>
                          <a:cs typeface="Arial"/>
                        </a:rPr>
                        <a:t>Modality</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400" b="0" i="0" u="none" strike="noStrike" cap="none" normalizeH="0" baseline="0" smtClean="0">
                          <a:ln>
                            <a:noFill/>
                          </a:ln>
                          <a:solidFill>
                            <a:schemeClr val="tx1"/>
                          </a:solidFill>
                          <a:effectLst/>
                          <a:latin typeface="Arial"/>
                          <a:cs typeface="Arial"/>
                        </a:rPr>
                        <a:t>Allopathic MD</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400" b="0" i="0" u="none" strike="noStrike" cap="none" normalizeH="0" baseline="0" dirty="0" smtClean="0">
                          <a:ln>
                            <a:noFill/>
                          </a:ln>
                          <a:solidFill>
                            <a:schemeClr val="accent3">
                              <a:lumMod val="50000"/>
                            </a:schemeClr>
                          </a:solidFill>
                          <a:effectLst/>
                          <a:latin typeface="Arial"/>
                          <a:cs typeface="Arial"/>
                        </a:rPr>
                        <a:t>Naturopathic ND</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219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smtClean="0">
                          <a:ln>
                            <a:noFill/>
                          </a:ln>
                          <a:solidFill>
                            <a:schemeClr val="tx1"/>
                          </a:solidFill>
                          <a:effectLst/>
                          <a:latin typeface="Arial"/>
                          <a:cs typeface="Arial"/>
                        </a:rPr>
                        <a:t>Nutrition</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smtClean="0">
                          <a:ln>
                            <a:noFill/>
                          </a:ln>
                          <a:solidFill>
                            <a:schemeClr val="tx1"/>
                          </a:solidFill>
                          <a:effectLst/>
                          <a:latin typeface="Arial"/>
                          <a:cs typeface="Arial"/>
                        </a:rPr>
                        <a:t>0-2</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smtClean="0">
                          <a:ln>
                            <a:noFill/>
                          </a:ln>
                          <a:solidFill>
                            <a:schemeClr val="accent3">
                              <a:lumMod val="50000"/>
                            </a:schemeClr>
                          </a:solidFill>
                          <a:effectLst/>
                          <a:latin typeface="Arial"/>
                          <a:cs typeface="Arial"/>
                        </a:rPr>
                        <a:t>12</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0937">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dirty="0" smtClean="0">
                          <a:ln>
                            <a:noFill/>
                          </a:ln>
                          <a:solidFill>
                            <a:schemeClr val="tx1"/>
                          </a:solidFill>
                          <a:effectLst/>
                          <a:latin typeface="Arial"/>
                          <a:cs typeface="Arial"/>
                        </a:rPr>
                        <a:t>Counseling </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smtClean="0">
                          <a:ln>
                            <a:noFill/>
                          </a:ln>
                          <a:solidFill>
                            <a:schemeClr val="tx1"/>
                          </a:solidFill>
                          <a:effectLst/>
                          <a:latin typeface="Arial"/>
                          <a:cs typeface="Arial"/>
                        </a:rPr>
                        <a:t>0-5</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000" b="1" i="0" u="none" strike="noStrike" cap="none" normalizeH="0" baseline="0" dirty="0" smtClean="0">
                          <a:ln>
                            <a:noFill/>
                          </a:ln>
                          <a:solidFill>
                            <a:schemeClr val="accent3">
                              <a:lumMod val="50000"/>
                            </a:schemeClr>
                          </a:solidFill>
                          <a:effectLst/>
                          <a:latin typeface="Arial"/>
                          <a:cs typeface="Arial"/>
                        </a:rPr>
                        <a:t>14</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475916">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smtClean="0">
                          <a:ln>
                            <a:noFill/>
                          </a:ln>
                          <a:solidFill>
                            <a:schemeClr val="tx1"/>
                          </a:solidFill>
                          <a:effectLst/>
                          <a:latin typeface="Arial"/>
                          <a:cs typeface="Arial"/>
                        </a:rPr>
                        <a:t>Structural Adjustment</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smtClean="0">
                          <a:ln>
                            <a:noFill/>
                          </a:ln>
                          <a:solidFill>
                            <a:schemeClr val="tx1"/>
                          </a:solidFill>
                          <a:effectLst/>
                          <a:latin typeface="Arial"/>
                          <a:cs typeface="Arial"/>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smtClean="0">
                          <a:ln>
                            <a:noFill/>
                          </a:ln>
                          <a:solidFill>
                            <a:schemeClr val="accent3">
                              <a:lumMod val="50000"/>
                            </a:schemeClr>
                          </a:solidFill>
                          <a:effectLst/>
                          <a:latin typeface="Arial"/>
                          <a:cs typeface="Arial"/>
                        </a:rPr>
                        <a:t>11.5</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5916">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smtClean="0">
                          <a:ln>
                            <a:noFill/>
                          </a:ln>
                          <a:solidFill>
                            <a:schemeClr val="tx1"/>
                          </a:solidFill>
                          <a:effectLst/>
                          <a:latin typeface="Arial"/>
                          <a:cs typeface="Arial"/>
                        </a:rPr>
                        <a:t>Botanical Medicine</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Arial"/>
                          <a:cs typeface="Arial"/>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smtClean="0">
                          <a:ln>
                            <a:noFill/>
                          </a:ln>
                          <a:solidFill>
                            <a:schemeClr val="accent3">
                              <a:lumMod val="50000"/>
                            </a:schemeClr>
                          </a:solidFill>
                          <a:effectLst/>
                          <a:latin typeface="Arial"/>
                          <a:cs typeface="Arial"/>
                        </a:rPr>
                        <a:t>11</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841">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Arial"/>
                          <a:cs typeface="Arial"/>
                        </a:rPr>
                        <a:t>Pharmacology</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Arial"/>
                          <a:cs typeface="Arial"/>
                        </a:rPr>
                        <a:t>8</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smtClean="0">
                          <a:ln>
                            <a:noFill/>
                          </a:ln>
                          <a:solidFill>
                            <a:schemeClr val="accent3">
                              <a:lumMod val="50000"/>
                            </a:schemeClr>
                          </a:solidFill>
                          <a:effectLst/>
                          <a:latin typeface="Arial"/>
                          <a:cs typeface="Arial"/>
                        </a:rPr>
                        <a:t>5</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42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Arial"/>
                          <a:cs typeface="Arial"/>
                        </a:rPr>
                        <a:t>Homeopathy</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smtClean="0">
                          <a:ln>
                            <a:noFill/>
                          </a:ln>
                          <a:solidFill>
                            <a:schemeClr val="tx1"/>
                          </a:solidFill>
                          <a:effectLst/>
                          <a:latin typeface="Arial"/>
                          <a:cs typeface="Arial"/>
                        </a:rPr>
                        <a:t>0</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smtClean="0">
                          <a:ln>
                            <a:noFill/>
                          </a:ln>
                          <a:solidFill>
                            <a:schemeClr val="accent3">
                              <a:lumMod val="50000"/>
                            </a:schemeClr>
                          </a:solidFill>
                          <a:effectLst/>
                          <a:latin typeface="Arial"/>
                          <a:cs typeface="Arial"/>
                        </a:rPr>
                        <a:t>8</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9493" name="Rectangle 37"/>
          <p:cNvSpPr>
            <a:spLocks noChangeArrowheads="1"/>
          </p:cNvSpPr>
          <p:nvPr/>
        </p:nvSpPr>
        <p:spPr bwMode="auto">
          <a:xfrm>
            <a:off x="25400" y="5449968"/>
            <a:ext cx="9144000" cy="995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ctr" eaLnBrk="0" hangingPunct="0">
              <a:lnSpc>
                <a:spcPct val="80000"/>
              </a:lnSpc>
              <a:spcBef>
                <a:spcPct val="20000"/>
              </a:spcBef>
              <a:buClr>
                <a:schemeClr val="tx1"/>
              </a:buClr>
            </a:pPr>
            <a:r>
              <a:rPr lang="en-US" sz="2000" dirty="0">
                <a:latin typeface="Arial Narrow" pitchFamily="1" charset="0"/>
              </a:rPr>
              <a:t>Figures compare number of credits for each area of study between</a:t>
            </a:r>
          </a:p>
          <a:p>
            <a:pPr marL="457200" indent="-457200" algn="ctr" eaLnBrk="0" hangingPunct="0">
              <a:lnSpc>
                <a:spcPct val="80000"/>
              </a:lnSpc>
              <a:spcBef>
                <a:spcPct val="20000"/>
              </a:spcBef>
              <a:buClr>
                <a:schemeClr val="tx1"/>
              </a:buClr>
            </a:pPr>
            <a:r>
              <a:rPr lang="en-US" sz="2000" dirty="0" err="1">
                <a:latin typeface="Arial Narrow" pitchFamily="1" charset="0"/>
              </a:rPr>
              <a:t>Bastyr</a:t>
            </a:r>
            <a:r>
              <a:rPr lang="en-US" sz="2000" dirty="0">
                <a:latin typeface="Arial Narrow" pitchFamily="1" charset="0"/>
              </a:rPr>
              <a:t> University School of Naturopathic Medicine (ND) and </a:t>
            </a:r>
            <a:endParaRPr lang="en-US" sz="2000" dirty="0" smtClean="0">
              <a:latin typeface="Arial Narrow" pitchFamily="1" charset="0"/>
            </a:endParaRPr>
          </a:p>
          <a:p>
            <a:pPr marL="457200" indent="-457200" algn="ctr" eaLnBrk="0" hangingPunct="0">
              <a:lnSpc>
                <a:spcPct val="80000"/>
              </a:lnSpc>
              <a:spcBef>
                <a:spcPct val="20000"/>
              </a:spcBef>
              <a:buClr>
                <a:schemeClr val="tx1"/>
              </a:buClr>
            </a:pPr>
            <a:r>
              <a:rPr lang="en-US" sz="2000" dirty="0" smtClean="0">
                <a:latin typeface="Arial Narrow" pitchFamily="1" charset="0"/>
              </a:rPr>
              <a:t>University </a:t>
            </a:r>
            <a:r>
              <a:rPr lang="en-US" sz="2000" dirty="0">
                <a:latin typeface="Arial Narrow" pitchFamily="1" charset="0"/>
              </a:rPr>
              <a:t>of Washington School of Medicine (MD)</a:t>
            </a:r>
          </a:p>
        </p:txBody>
      </p:sp>
      <p:sp>
        <p:nvSpPr>
          <p:cNvPr id="2" name="Slide Number Placeholder 1"/>
          <p:cNvSpPr>
            <a:spLocks noGrp="1"/>
          </p:cNvSpPr>
          <p:nvPr>
            <p:ph type="sldNum" sz="quarter" idx="12"/>
          </p:nvPr>
        </p:nvSpPr>
        <p:spPr/>
        <p:txBody>
          <a:bodyPr/>
          <a:lstStyle/>
          <a:p>
            <a:pPr>
              <a:defRPr/>
            </a:pPr>
            <a:fld id="{4F7C0A5C-3224-4754-B97B-0A45907A565D}" type="slidenum">
              <a:rPr lang="en-US" smtClean="0"/>
              <a:pPr>
                <a:defRPr/>
              </a:pPr>
              <a:t>45</a:t>
            </a:fld>
            <a:endParaRPr lang="en-US"/>
          </a:p>
        </p:txBody>
      </p:sp>
    </p:spTree>
    <p:extLst>
      <p:ext uri="{BB962C8B-B14F-4D97-AF65-F5344CB8AC3E}">
        <p14:creationId xmlns:p14="http://schemas.microsoft.com/office/powerpoint/2010/main" val="44496923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dirty="0" smtClean="0">
                <a:solidFill>
                  <a:srgbClr val="000000"/>
                </a:solidFill>
                <a:effectLst/>
              </a:rPr>
              <a:t>How do we teach ACT? </a:t>
            </a:r>
            <a:endParaRPr lang="en-US" dirty="0">
              <a:solidFill>
                <a:srgbClr val="000000"/>
              </a:solidFill>
              <a:effectLst/>
            </a:endParaRPr>
          </a:p>
        </p:txBody>
      </p:sp>
      <p:graphicFrame>
        <p:nvGraphicFramePr>
          <p:cNvPr id="4" name="Table Placeholder 3"/>
          <p:cNvGraphicFramePr>
            <a:graphicFrameLocks noGrp="1"/>
          </p:cNvGraphicFramePr>
          <p:nvPr>
            <p:ph type="tbl" idx="1"/>
            <p:extLst>
              <p:ext uri="{D42A27DB-BD31-4B8C-83A1-F6EECF244321}">
                <p14:modId xmlns:p14="http://schemas.microsoft.com/office/powerpoint/2010/main" val="1205313565"/>
              </p:ext>
            </p:extLst>
          </p:nvPr>
        </p:nvGraphicFramePr>
        <p:xfrm>
          <a:off x="363436" y="1417638"/>
          <a:ext cx="8323364" cy="2344737"/>
        </p:xfrm>
        <a:graphic>
          <a:graphicData uri="http://schemas.openxmlformats.org/drawingml/2006/table">
            <a:tbl>
              <a:tblPr firstRow="1" bandRow="1">
                <a:tableStyleId>{3B4B98B0-60AC-42C2-AFA5-B58CD77FA1E5}</a:tableStyleId>
              </a:tblPr>
              <a:tblGrid>
                <a:gridCol w="4161682"/>
                <a:gridCol w="4161682"/>
              </a:tblGrid>
              <a:tr h="4961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Academic Course</a:t>
                      </a:r>
                      <a:endParaRPr lang="en-US" sz="2000" b="1" dirty="0" smtClean="0">
                        <a:latin typeface="Arial"/>
                        <a:ea typeface="ＭＳ Ｐゴシック" charset="0"/>
                        <a:cs typeface="Arial"/>
                      </a:endParaRPr>
                    </a:p>
                  </a:txBody>
                  <a:tcPr/>
                </a:tc>
                <a:tc>
                  <a:txBody>
                    <a:bodyPr/>
                    <a:lstStyle/>
                    <a:p>
                      <a:r>
                        <a:rPr lang="en-US" sz="2000" dirty="0" smtClean="0">
                          <a:latin typeface="Arial"/>
                          <a:cs typeface="Arial"/>
                        </a:rPr>
                        <a:t>ACT</a:t>
                      </a:r>
                      <a:r>
                        <a:rPr lang="en-US" sz="2000" baseline="0" dirty="0" smtClean="0">
                          <a:latin typeface="Arial"/>
                          <a:cs typeface="Arial"/>
                        </a:rPr>
                        <a:t> Infusion</a:t>
                      </a:r>
                      <a:endParaRPr lang="en-US" sz="2000" b="1" dirty="0">
                        <a:latin typeface="Arial"/>
                        <a:cs typeface="Arial"/>
                      </a:endParaRPr>
                    </a:p>
                  </a:txBody>
                  <a:tcPr/>
                </a:tc>
              </a:tr>
              <a:tr h="4961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Therapeutic Alliance I</a:t>
                      </a:r>
                      <a:endParaRPr lang="en-US" sz="2000" dirty="0" smtClean="0">
                        <a:latin typeface="Arial"/>
                        <a:ea typeface="ＭＳ Ｐゴシック" charset="0"/>
                        <a:cs typeface="Arial"/>
                      </a:endParaRPr>
                    </a:p>
                  </a:txBody>
                  <a:tcPr/>
                </a:tc>
                <a:tc>
                  <a:txBody>
                    <a:bodyPr/>
                    <a:lstStyle/>
                    <a:p>
                      <a:r>
                        <a:rPr lang="en-US" sz="2000" dirty="0" smtClean="0">
                          <a:latin typeface="Arial"/>
                          <a:cs typeface="Arial"/>
                        </a:rPr>
                        <a:t>Mindfulness</a:t>
                      </a:r>
                      <a:r>
                        <a:rPr lang="en-US" sz="2000" baseline="0" dirty="0" smtClean="0">
                          <a:latin typeface="Arial"/>
                          <a:cs typeface="Arial"/>
                        </a:rPr>
                        <a:t> (for Two) </a:t>
                      </a:r>
                      <a:endParaRPr lang="en-US" sz="2000" dirty="0">
                        <a:latin typeface="Arial"/>
                        <a:cs typeface="Arial"/>
                      </a:endParaRPr>
                    </a:p>
                  </a:txBody>
                  <a:tcPr/>
                </a:tc>
              </a:tr>
              <a:tr h="8563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Therapeutic Alliance II</a:t>
                      </a:r>
                      <a:endParaRPr lang="en-US" sz="2000" dirty="0" smtClean="0">
                        <a:latin typeface="Arial"/>
                        <a:ea typeface="ＭＳ Ｐゴシック" charset="0"/>
                        <a:cs typeface="Arial"/>
                      </a:endParaRPr>
                    </a:p>
                  </a:txBody>
                  <a:tcPr/>
                </a:tc>
                <a:tc>
                  <a:txBody>
                    <a:bodyPr/>
                    <a:lstStyle/>
                    <a:p>
                      <a:r>
                        <a:rPr lang="en-US" sz="2000" dirty="0" smtClean="0">
                          <a:latin typeface="Arial"/>
                          <a:cs typeface="Arial"/>
                        </a:rPr>
                        <a:t>Cognitive</a:t>
                      </a:r>
                      <a:r>
                        <a:rPr lang="en-US" sz="2000" baseline="0" dirty="0" smtClean="0">
                          <a:latin typeface="Arial"/>
                          <a:cs typeface="Arial"/>
                        </a:rPr>
                        <a:t> </a:t>
                      </a:r>
                      <a:r>
                        <a:rPr lang="en-US" sz="2000" baseline="0" dirty="0" err="1" smtClean="0">
                          <a:latin typeface="Arial"/>
                          <a:cs typeface="Arial"/>
                        </a:rPr>
                        <a:t>Defusion</a:t>
                      </a:r>
                      <a:r>
                        <a:rPr lang="en-US" sz="2000" baseline="0" dirty="0" smtClean="0">
                          <a:latin typeface="Arial"/>
                          <a:cs typeface="Arial"/>
                        </a:rPr>
                        <a:t>; Acceptance; Hayes on Prejudice</a:t>
                      </a:r>
                      <a:endParaRPr lang="en-US" sz="2000" dirty="0">
                        <a:latin typeface="Arial"/>
                        <a:cs typeface="Arial"/>
                      </a:endParaRPr>
                    </a:p>
                  </a:txBody>
                  <a:tcPr/>
                </a:tc>
              </a:tr>
              <a:tr h="496133">
                <a:tc>
                  <a:txBody>
                    <a:bodyPr/>
                    <a:lstStyle/>
                    <a:p>
                      <a:r>
                        <a:rPr lang="en-US" sz="2000" dirty="0" smtClean="0">
                          <a:latin typeface="Arial"/>
                          <a:cs typeface="Arial"/>
                        </a:rPr>
                        <a:t>Fundamental Counseling</a:t>
                      </a:r>
                      <a:r>
                        <a:rPr lang="en-US" sz="2000" baseline="0" dirty="0" smtClean="0">
                          <a:latin typeface="Arial"/>
                          <a:cs typeface="Arial"/>
                        </a:rPr>
                        <a:t> Skills</a:t>
                      </a:r>
                      <a:endParaRPr lang="en-US" sz="2000" dirty="0">
                        <a:latin typeface="Arial"/>
                        <a:cs typeface="Arial"/>
                      </a:endParaRPr>
                    </a:p>
                  </a:txBody>
                  <a:tcPr/>
                </a:tc>
                <a:tc>
                  <a:txBody>
                    <a:bodyPr/>
                    <a:lstStyle/>
                    <a:p>
                      <a:r>
                        <a:rPr lang="en-US" sz="2000" dirty="0" smtClean="0">
                          <a:latin typeface="Arial"/>
                          <a:cs typeface="Arial"/>
                        </a:rPr>
                        <a:t>Values; Committed</a:t>
                      </a:r>
                      <a:r>
                        <a:rPr lang="en-US" sz="2000" baseline="0" dirty="0" smtClean="0">
                          <a:latin typeface="Arial"/>
                          <a:cs typeface="Arial"/>
                        </a:rPr>
                        <a:t> Action</a:t>
                      </a:r>
                      <a:r>
                        <a:rPr lang="en-US" sz="2000" dirty="0" smtClean="0">
                          <a:latin typeface="Arial"/>
                          <a:cs typeface="Arial"/>
                        </a:rPr>
                        <a:t> </a:t>
                      </a:r>
                      <a:endParaRPr lang="en-US" sz="2000" dirty="0">
                        <a:latin typeface="Arial"/>
                        <a:cs typeface="Arial"/>
                      </a:endParaRPr>
                    </a:p>
                  </a:txBody>
                  <a:tcPr/>
                </a:tc>
              </a:tr>
            </a:tbl>
          </a:graphicData>
        </a:graphic>
      </p:graphicFrame>
      <p:pic>
        <p:nvPicPr>
          <p:cNvPr id="5" name="Picture 4"/>
          <p:cNvPicPr>
            <a:picLocks noChangeAspect="1"/>
          </p:cNvPicPr>
          <p:nvPr/>
        </p:nvPicPr>
        <p:blipFill>
          <a:blip r:embed="rId2"/>
          <a:stretch>
            <a:fillRect/>
          </a:stretch>
        </p:blipFill>
        <p:spPr>
          <a:xfrm>
            <a:off x="1678461" y="3991981"/>
            <a:ext cx="5294079" cy="2363428"/>
          </a:xfrm>
          <a:prstGeom prst="rect">
            <a:avLst/>
          </a:prstGeom>
        </p:spPr>
      </p:pic>
      <p:sp>
        <p:nvSpPr>
          <p:cNvPr id="3" name="Slide Number Placeholder 2"/>
          <p:cNvSpPr>
            <a:spLocks noGrp="1"/>
          </p:cNvSpPr>
          <p:nvPr>
            <p:ph type="sldNum" sz="quarter" idx="12"/>
          </p:nvPr>
        </p:nvSpPr>
        <p:spPr/>
        <p:txBody>
          <a:bodyPr/>
          <a:lstStyle/>
          <a:p>
            <a:pPr>
              <a:defRPr/>
            </a:pPr>
            <a:fld id="{4F7C0A5C-3224-4754-B97B-0A45907A565D}" type="slidenum">
              <a:rPr lang="en-US" smtClean="0"/>
              <a:pPr>
                <a:defRPr/>
              </a:pPr>
              <a:t>46</a:t>
            </a:fld>
            <a:endParaRPr lang="en-US"/>
          </a:p>
        </p:txBody>
      </p:sp>
    </p:spTree>
    <p:extLst>
      <p:ext uri="{BB962C8B-B14F-4D97-AF65-F5344CB8AC3E}">
        <p14:creationId xmlns:p14="http://schemas.microsoft.com/office/powerpoint/2010/main" val="10602226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dirty="0" smtClean="0">
                <a:solidFill>
                  <a:srgbClr val="000000"/>
                </a:solidFill>
                <a:effectLst/>
              </a:rPr>
              <a:t>How do we teach ACT? </a:t>
            </a:r>
            <a:endParaRPr lang="en-US" dirty="0"/>
          </a:p>
        </p:txBody>
      </p:sp>
      <p:graphicFrame>
        <p:nvGraphicFramePr>
          <p:cNvPr id="4" name="Table Placeholder 3"/>
          <p:cNvGraphicFramePr>
            <a:graphicFrameLocks noGrp="1"/>
          </p:cNvGraphicFramePr>
          <p:nvPr>
            <p:ph type="tbl" idx="1"/>
            <p:extLst>
              <p:ext uri="{D42A27DB-BD31-4B8C-83A1-F6EECF244321}">
                <p14:modId xmlns:p14="http://schemas.microsoft.com/office/powerpoint/2010/main" val="1731111131"/>
              </p:ext>
            </p:extLst>
          </p:nvPr>
        </p:nvGraphicFramePr>
        <p:xfrm>
          <a:off x="457200" y="1600200"/>
          <a:ext cx="8458786" cy="3058910"/>
        </p:xfrm>
        <a:graphic>
          <a:graphicData uri="http://schemas.openxmlformats.org/drawingml/2006/table">
            <a:tbl>
              <a:tblPr firstRow="1" bandRow="1">
                <a:tableStyleId>{3B4B98B0-60AC-42C2-AFA5-B58CD77FA1E5}</a:tableStyleId>
              </a:tblPr>
              <a:tblGrid>
                <a:gridCol w="3733800"/>
                <a:gridCol w="4724986"/>
              </a:tblGrid>
              <a:tr h="7464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Academic Course</a:t>
                      </a:r>
                      <a:endParaRPr lang="en-US" sz="2000" b="1" dirty="0" smtClean="0">
                        <a:latin typeface="Arial"/>
                        <a:ea typeface="ＭＳ Ｐゴシック" charset="0"/>
                        <a:cs typeface="Arial"/>
                      </a:endParaRPr>
                    </a:p>
                  </a:txBody>
                  <a:tcPr/>
                </a:tc>
                <a:tc>
                  <a:txBody>
                    <a:bodyPr/>
                    <a:lstStyle/>
                    <a:p>
                      <a:r>
                        <a:rPr lang="en-US" sz="2000" dirty="0" smtClean="0">
                          <a:latin typeface="Arial"/>
                          <a:cs typeface="Arial"/>
                        </a:rPr>
                        <a:t>ACT</a:t>
                      </a:r>
                      <a:r>
                        <a:rPr lang="en-US" sz="2000" baseline="0" dirty="0" smtClean="0">
                          <a:latin typeface="Arial"/>
                          <a:cs typeface="Arial"/>
                        </a:rPr>
                        <a:t> Infusion</a:t>
                      </a:r>
                      <a:endParaRPr lang="en-US" sz="2000" b="1" dirty="0">
                        <a:latin typeface="Arial"/>
                        <a:cs typeface="Arial"/>
                      </a:endParaRPr>
                    </a:p>
                  </a:txBody>
                  <a:tcPr/>
                </a:tc>
              </a:tr>
              <a:tr h="746461">
                <a:tc>
                  <a:txBody>
                    <a:bodyPr/>
                    <a:lstStyle/>
                    <a:p>
                      <a:r>
                        <a:rPr lang="en-US" sz="2000" b="0" dirty="0" smtClean="0">
                          <a:latin typeface="Arial"/>
                          <a:cs typeface="Arial"/>
                        </a:rPr>
                        <a:t>Counseling Theories &amp;</a:t>
                      </a:r>
                      <a:r>
                        <a:rPr lang="en-US" sz="2000" b="0" baseline="0" dirty="0" smtClean="0">
                          <a:latin typeface="Arial"/>
                          <a:cs typeface="Arial"/>
                        </a:rPr>
                        <a:t> Interventions I</a:t>
                      </a:r>
                      <a:endParaRPr lang="en-US" sz="2000" b="0" dirty="0">
                        <a:latin typeface="Arial"/>
                        <a:cs typeface="Arial"/>
                      </a:endParaRPr>
                    </a:p>
                  </a:txBody>
                  <a:tcPr/>
                </a:tc>
                <a:tc>
                  <a:txBody>
                    <a:bodyPr/>
                    <a:lstStyle/>
                    <a:p>
                      <a:r>
                        <a:rPr lang="en-US" sz="2000" b="0" dirty="0" smtClean="0">
                          <a:latin typeface="Arial"/>
                          <a:cs typeface="Arial"/>
                        </a:rPr>
                        <a:t>Explicit</a:t>
                      </a:r>
                      <a:r>
                        <a:rPr lang="en-US" sz="2000" b="0" baseline="0" dirty="0" smtClean="0">
                          <a:latin typeface="Arial"/>
                          <a:cs typeface="Arial"/>
                        </a:rPr>
                        <a:t> </a:t>
                      </a:r>
                      <a:r>
                        <a:rPr lang="en-US" sz="2000" b="0" dirty="0" smtClean="0">
                          <a:latin typeface="Arial"/>
                          <a:cs typeface="Arial"/>
                        </a:rPr>
                        <a:t>Introduction to Model;</a:t>
                      </a:r>
                    </a:p>
                    <a:p>
                      <a:r>
                        <a:rPr lang="en-US" sz="2000" b="0" dirty="0" smtClean="0">
                          <a:latin typeface="Arial"/>
                          <a:cs typeface="Arial"/>
                        </a:rPr>
                        <a:t>Readings</a:t>
                      </a:r>
                      <a:r>
                        <a:rPr lang="en-US" sz="2000" b="0" baseline="0" dirty="0" smtClean="0">
                          <a:latin typeface="Arial"/>
                          <a:cs typeface="Arial"/>
                        </a:rPr>
                        <a:t> &amp; Videos</a:t>
                      </a:r>
                      <a:endParaRPr lang="en-US" sz="2000" b="0" dirty="0">
                        <a:latin typeface="Arial"/>
                        <a:cs typeface="Arial"/>
                      </a:endParaRPr>
                    </a:p>
                  </a:txBody>
                  <a:tcPr/>
                </a:tc>
              </a:tr>
              <a:tr h="432474">
                <a:tc>
                  <a:txBody>
                    <a:bodyPr/>
                    <a:lstStyle/>
                    <a:p>
                      <a:r>
                        <a:rPr lang="en-US" sz="2000" dirty="0" smtClean="0">
                          <a:latin typeface="Arial"/>
                          <a:cs typeface="Arial"/>
                        </a:rPr>
                        <a:t>Psychological Assessment </a:t>
                      </a:r>
                      <a:endParaRPr lang="en-US" sz="2000" dirty="0">
                        <a:latin typeface="Arial"/>
                        <a:cs typeface="Arial"/>
                      </a:endParaRPr>
                    </a:p>
                  </a:txBody>
                  <a:tcPr/>
                </a:tc>
                <a:tc>
                  <a:txBody>
                    <a:bodyPr/>
                    <a:lstStyle/>
                    <a:p>
                      <a:r>
                        <a:rPr lang="en-US" sz="2000" dirty="0" smtClean="0">
                          <a:latin typeface="Arial"/>
                          <a:cs typeface="Arial"/>
                        </a:rPr>
                        <a:t>Focus on Function </a:t>
                      </a:r>
                      <a:endParaRPr lang="en-US" sz="2000" dirty="0">
                        <a:latin typeface="Arial"/>
                        <a:cs typeface="Arial"/>
                      </a:endParaRPr>
                    </a:p>
                  </a:txBody>
                  <a:tcPr/>
                </a:tc>
              </a:tr>
              <a:tr h="4324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Counseling Theories &amp;</a:t>
                      </a:r>
                      <a:r>
                        <a:rPr lang="en-US" sz="2000" baseline="0" dirty="0" smtClean="0">
                          <a:latin typeface="Arial"/>
                          <a:cs typeface="Arial"/>
                        </a:rPr>
                        <a:t> Interventions II</a:t>
                      </a:r>
                      <a:endParaRPr lang="en-US" sz="2000" dirty="0" smtClean="0">
                        <a:latin typeface="Arial"/>
                        <a:cs typeface="Arial"/>
                      </a:endParaRPr>
                    </a:p>
                  </a:txBody>
                  <a:tcPr/>
                </a:tc>
                <a:tc>
                  <a:txBody>
                    <a:bodyPr/>
                    <a:lstStyle/>
                    <a:p>
                      <a:r>
                        <a:rPr lang="en-US" sz="2000" dirty="0" smtClean="0">
                          <a:latin typeface="Arial"/>
                          <a:cs typeface="Arial"/>
                        </a:rPr>
                        <a:t>Focus on Mindfulness &amp; Acceptance</a:t>
                      </a:r>
                      <a:endParaRPr lang="en-US" sz="2000" dirty="0">
                        <a:latin typeface="Arial"/>
                        <a:cs typeface="Arial"/>
                      </a:endParaRPr>
                    </a:p>
                  </a:txBody>
                  <a:tcPr/>
                </a:tc>
              </a:tr>
              <a:tr h="432474">
                <a:tc>
                  <a:txBody>
                    <a:bodyPr/>
                    <a:lstStyle/>
                    <a:p>
                      <a:r>
                        <a:rPr lang="en-US" sz="2000" dirty="0" smtClean="0">
                          <a:latin typeface="Arial"/>
                          <a:cs typeface="Arial"/>
                        </a:rPr>
                        <a:t>Addictions</a:t>
                      </a:r>
                      <a:endParaRPr lang="en-US" sz="2000" dirty="0">
                        <a:latin typeface="Arial"/>
                        <a:cs typeface="Arial"/>
                      </a:endParaRPr>
                    </a:p>
                  </a:txBody>
                  <a:tcPr/>
                </a:tc>
                <a:tc>
                  <a:txBody>
                    <a:bodyPr/>
                    <a:lstStyle/>
                    <a:p>
                      <a:r>
                        <a:rPr lang="en-US" sz="2000" dirty="0" smtClean="0">
                          <a:latin typeface="Arial"/>
                          <a:cs typeface="Arial"/>
                        </a:rPr>
                        <a:t>Values;</a:t>
                      </a:r>
                      <a:r>
                        <a:rPr lang="en-US" sz="2000" baseline="0" dirty="0" smtClean="0">
                          <a:latin typeface="Arial"/>
                          <a:cs typeface="Arial"/>
                        </a:rPr>
                        <a:t> Committed Action; Mindfulness</a:t>
                      </a:r>
                      <a:endParaRPr lang="en-US" sz="2000" dirty="0">
                        <a:latin typeface="Arial"/>
                        <a:cs typeface="Arial"/>
                      </a:endParaRPr>
                    </a:p>
                  </a:txBody>
                  <a:tcPr/>
                </a:tc>
              </a:tr>
            </a:tbl>
          </a:graphicData>
        </a:graphic>
      </p:graphicFrame>
      <p:pic>
        <p:nvPicPr>
          <p:cNvPr id="5" name="Picture 4"/>
          <p:cNvPicPr>
            <a:picLocks noChangeAspect="1"/>
          </p:cNvPicPr>
          <p:nvPr/>
        </p:nvPicPr>
        <p:blipFill>
          <a:blip r:embed="rId2"/>
          <a:stretch>
            <a:fillRect/>
          </a:stretch>
        </p:blipFill>
        <p:spPr>
          <a:xfrm>
            <a:off x="7391986" y="5155782"/>
            <a:ext cx="1524000" cy="1524000"/>
          </a:xfrm>
          <a:prstGeom prst="rect">
            <a:avLst/>
          </a:prstGeom>
        </p:spPr>
      </p:pic>
      <p:sp>
        <p:nvSpPr>
          <p:cNvPr id="3" name="Slide Number Placeholder 2"/>
          <p:cNvSpPr>
            <a:spLocks noGrp="1"/>
          </p:cNvSpPr>
          <p:nvPr>
            <p:ph type="sldNum" sz="quarter" idx="12"/>
          </p:nvPr>
        </p:nvSpPr>
        <p:spPr/>
        <p:txBody>
          <a:bodyPr/>
          <a:lstStyle/>
          <a:p>
            <a:pPr>
              <a:defRPr/>
            </a:pPr>
            <a:fld id="{4F7C0A5C-3224-4754-B97B-0A45907A565D}" type="slidenum">
              <a:rPr lang="en-US" smtClean="0"/>
              <a:pPr>
                <a:defRPr/>
              </a:pPr>
              <a:t>47</a:t>
            </a:fld>
            <a:endParaRPr lang="en-US"/>
          </a:p>
        </p:txBody>
      </p:sp>
    </p:spTree>
    <p:extLst>
      <p:ext uri="{BB962C8B-B14F-4D97-AF65-F5344CB8AC3E}">
        <p14:creationId xmlns:p14="http://schemas.microsoft.com/office/powerpoint/2010/main" val="38910703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buNone/>
            </a:pPr>
            <a:r>
              <a:rPr lang="en-US" dirty="0" smtClean="0">
                <a:solidFill>
                  <a:srgbClr val="000000"/>
                </a:solidFill>
                <a:effectLst/>
              </a:rPr>
              <a:t>How do we teach ACT? </a:t>
            </a:r>
            <a:endParaRPr lang="en-US" dirty="0">
              <a:solidFill>
                <a:srgbClr val="000000"/>
              </a:solidFill>
              <a:effectLst/>
            </a:endParaRPr>
          </a:p>
        </p:txBody>
      </p:sp>
      <p:graphicFrame>
        <p:nvGraphicFramePr>
          <p:cNvPr id="4" name="Table Placeholder 3"/>
          <p:cNvGraphicFramePr>
            <a:graphicFrameLocks noGrp="1"/>
          </p:cNvGraphicFramePr>
          <p:nvPr>
            <p:ph type="tbl" idx="1"/>
            <p:extLst>
              <p:ext uri="{D42A27DB-BD31-4B8C-83A1-F6EECF244321}">
                <p14:modId xmlns:p14="http://schemas.microsoft.com/office/powerpoint/2010/main" val="1108541173"/>
              </p:ext>
            </p:extLst>
          </p:nvPr>
        </p:nvGraphicFramePr>
        <p:xfrm>
          <a:off x="363436" y="1417638"/>
          <a:ext cx="8458786" cy="1611409"/>
        </p:xfrm>
        <a:graphic>
          <a:graphicData uri="http://schemas.openxmlformats.org/drawingml/2006/table">
            <a:tbl>
              <a:tblPr firstRow="1" bandRow="1">
                <a:tableStyleId>{3B4B98B0-60AC-42C2-AFA5-B58CD77FA1E5}</a:tableStyleId>
              </a:tblPr>
              <a:tblGrid>
                <a:gridCol w="4229393"/>
                <a:gridCol w="4229393"/>
              </a:tblGrid>
              <a:tr h="4324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Clinical Rotation</a:t>
                      </a:r>
                      <a:endParaRPr lang="en-US" sz="2000" b="1" dirty="0" smtClean="0">
                        <a:latin typeface="Arial"/>
                        <a:ea typeface="ＭＳ Ｐゴシック" charset="0"/>
                        <a:cs typeface="Arial"/>
                      </a:endParaRPr>
                    </a:p>
                  </a:txBody>
                  <a:tcPr/>
                </a:tc>
                <a:tc>
                  <a:txBody>
                    <a:bodyPr/>
                    <a:lstStyle/>
                    <a:p>
                      <a:r>
                        <a:rPr lang="en-US" sz="2000" dirty="0" smtClean="0">
                          <a:latin typeface="Arial"/>
                          <a:cs typeface="Arial"/>
                        </a:rPr>
                        <a:t>ACT</a:t>
                      </a:r>
                      <a:r>
                        <a:rPr lang="en-US" sz="2000" baseline="0" dirty="0" smtClean="0">
                          <a:latin typeface="Arial"/>
                          <a:cs typeface="Arial"/>
                        </a:rPr>
                        <a:t> Infusion</a:t>
                      </a:r>
                      <a:endParaRPr lang="en-US" sz="2000" b="1" dirty="0">
                        <a:latin typeface="Arial"/>
                        <a:cs typeface="Arial"/>
                      </a:endParaRPr>
                    </a:p>
                  </a:txBody>
                  <a:tcPr/>
                </a:tc>
              </a:tr>
              <a:tr h="4324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Counseling Shift</a:t>
                      </a:r>
                      <a:endParaRPr lang="en-US" sz="2000" dirty="0" smtClean="0">
                        <a:latin typeface="Arial"/>
                        <a:ea typeface="ＭＳ Ｐゴシック" charset="0"/>
                        <a:cs typeface="Arial"/>
                      </a:endParaRPr>
                    </a:p>
                  </a:txBody>
                  <a:tcPr/>
                </a:tc>
                <a:tc>
                  <a:txBody>
                    <a:bodyPr/>
                    <a:lstStyle/>
                    <a:p>
                      <a:r>
                        <a:rPr lang="en-US" sz="2000" dirty="0" smtClean="0">
                          <a:latin typeface="Arial"/>
                          <a:cs typeface="Arial"/>
                        </a:rPr>
                        <a:t>Applying</a:t>
                      </a:r>
                      <a:r>
                        <a:rPr lang="en-US" sz="2000" baseline="0" dirty="0" smtClean="0">
                          <a:latin typeface="Arial"/>
                          <a:cs typeface="Arial"/>
                        </a:rPr>
                        <a:t> ACT</a:t>
                      </a:r>
                      <a:endParaRPr lang="en-US" sz="2000" dirty="0">
                        <a:latin typeface="Arial"/>
                        <a:cs typeface="Arial"/>
                      </a:endParaRPr>
                    </a:p>
                  </a:txBody>
                  <a:tcPr/>
                </a:tc>
              </a:tr>
              <a:tr h="7464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Advanced Counseling Shift:</a:t>
                      </a:r>
                      <a:br>
                        <a:rPr lang="en-US" sz="2000" dirty="0" smtClean="0">
                          <a:latin typeface="Arial"/>
                          <a:cs typeface="Arial"/>
                        </a:rPr>
                      </a:br>
                      <a:r>
                        <a:rPr lang="en-US" sz="2000" dirty="0" smtClean="0">
                          <a:latin typeface="Arial"/>
                          <a:cs typeface="Arial"/>
                        </a:rPr>
                        <a:t>Behavioral</a:t>
                      </a:r>
                      <a:r>
                        <a:rPr lang="en-US" sz="2000" baseline="0" dirty="0" smtClean="0">
                          <a:latin typeface="Arial"/>
                          <a:cs typeface="Arial"/>
                        </a:rPr>
                        <a:t> Medicine</a:t>
                      </a:r>
                      <a:endParaRPr lang="en-US" sz="2000" dirty="0" smtClean="0">
                        <a:latin typeface="Arial"/>
                        <a:ea typeface="ＭＳ Ｐゴシック" charset="0"/>
                        <a:cs typeface="Arial"/>
                      </a:endParaRPr>
                    </a:p>
                  </a:txBody>
                  <a:tcPr/>
                </a:tc>
                <a:tc>
                  <a:txBody>
                    <a:bodyPr/>
                    <a:lstStyle/>
                    <a:p>
                      <a:r>
                        <a:rPr lang="en-US" sz="2000" dirty="0" smtClean="0">
                          <a:latin typeface="Arial"/>
                          <a:cs typeface="Arial"/>
                        </a:rPr>
                        <a:t>Real</a:t>
                      </a:r>
                      <a:r>
                        <a:rPr lang="en-US" sz="2000" baseline="0" dirty="0" smtClean="0">
                          <a:latin typeface="Arial"/>
                          <a:cs typeface="Arial"/>
                        </a:rPr>
                        <a:t> Behavior Change </a:t>
                      </a:r>
                    </a:p>
                    <a:p>
                      <a:r>
                        <a:rPr lang="en-US" sz="2000" baseline="0" dirty="0" smtClean="0">
                          <a:latin typeface="Arial"/>
                          <a:cs typeface="Arial"/>
                        </a:rPr>
                        <a:t>in Primary Care</a:t>
                      </a:r>
                      <a:endParaRPr lang="en-US" sz="2000" dirty="0">
                        <a:latin typeface="Arial"/>
                        <a:cs typeface="Arial"/>
                      </a:endParaRPr>
                    </a:p>
                  </a:txBody>
                  <a:tcPr/>
                </a:tc>
              </a:tr>
            </a:tbl>
          </a:graphicData>
        </a:graphic>
      </p:graphicFrame>
      <p:pic>
        <p:nvPicPr>
          <p:cNvPr id="5" name="Picture 4"/>
          <p:cNvPicPr>
            <a:picLocks noChangeAspect="1"/>
          </p:cNvPicPr>
          <p:nvPr/>
        </p:nvPicPr>
        <p:blipFill>
          <a:blip r:embed="rId2"/>
          <a:stretch>
            <a:fillRect/>
          </a:stretch>
        </p:blipFill>
        <p:spPr>
          <a:xfrm>
            <a:off x="4756329" y="3554636"/>
            <a:ext cx="3930471" cy="2810882"/>
          </a:xfrm>
          <a:prstGeom prst="rect">
            <a:avLst/>
          </a:prstGeom>
        </p:spPr>
      </p:pic>
      <p:sp>
        <p:nvSpPr>
          <p:cNvPr id="3" name="Slide Number Placeholder 2"/>
          <p:cNvSpPr>
            <a:spLocks noGrp="1"/>
          </p:cNvSpPr>
          <p:nvPr>
            <p:ph type="sldNum" sz="quarter" idx="12"/>
          </p:nvPr>
        </p:nvSpPr>
        <p:spPr/>
        <p:txBody>
          <a:bodyPr/>
          <a:lstStyle/>
          <a:p>
            <a:pPr>
              <a:defRPr/>
            </a:pPr>
            <a:fld id="{4F7C0A5C-3224-4754-B97B-0A45907A565D}" type="slidenum">
              <a:rPr lang="en-US" smtClean="0"/>
              <a:pPr>
                <a:defRPr/>
              </a:pPr>
              <a:t>48</a:t>
            </a:fld>
            <a:endParaRPr lang="en-US"/>
          </a:p>
        </p:txBody>
      </p:sp>
    </p:spTree>
    <p:extLst>
      <p:ext uri="{BB962C8B-B14F-4D97-AF65-F5344CB8AC3E}">
        <p14:creationId xmlns:p14="http://schemas.microsoft.com/office/powerpoint/2010/main" val="19333309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920750" y="479577"/>
            <a:ext cx="7254874" cy="1600048"/>
          </a:xfrm>
        </p:spPr>
        <p:txBody>
          <a:bodyPr>
            <a:normAutofit/>
          </a:bodyPr>
          <a:lstStyle/>
          <a:p>
            <a:pPr marL="45720" indent="0">
              <a:buNone/>
            </a:pPr>
            <a:r>
              <a:rPr lang="en-US" sz="2000" dirty="0" smtClean="0">
                <a:solidFill>
                  <a:srgbClr val="FF0000"/>
                </a:solidFill>
              </a:rPr>
              <a:t>I. Embedding ACT in primary care to support large scale behavior change</a:t>
            </a:r>
            <a:endParaRPr lang="en-US" sz="2000" dirty="0">
              <a:solidFill>
                <a:srgbClr val="FF0000"/>
              </a:solidFill>
            </a:endParaRPr>
          </a:p>
          <a:p>
            <a:pPr marL="45720" indent="0">
              <a:buNone/>
            </a:pPr>
            <a:r>
              <a:rPr lang="en-US" sz="2000" dirty="0" smtClean="0"/>
              <a:t>Patti Robinson, Ph.D.</a:t>
            </a:r>
            <a:endParaRPr lang="en-US" sz="2000" dirty="0"/>
          </a:p>
        </p:txBody>
      </p:sp>
      <p:sp>
        <p:nvSpPr>
          <p:cNvPr id="7" name="Content Placeholder 6"/>
          <p:cNvSpPr>
            <a:spLocks noGrp="1"/>
          </p:cNvSpPr>
          <p:nvPr>
            <p:ph sz="quarter" idx="4"/>
          </p:nvPr>
        </p:nvSpPr>
        <p:spPr>
          <a:xfrm>
            <a:off x="1177797" y="1793874"/>
            <a:ext cx="3044952" cy="3000375"/>
          </a:xfrm>
        </p:spPr>
        <p:txBody>
          <a:bodyPr>
            <a:noAutofit/>
          </a:bodyPr>
          <a:lstStyle/>
          <a:p>
            <a:pPr marL="45720" indent="0">
              <a:buNone/>
            </a:pPr>
            <a:r>
              <a:rPr lang="en-US" sz="2000" dirty="0" smtClean="0">
                <a:solidFill>
                  <a:srgbClr val="FF0000"/>
                </a:solidFill>
                <a:latin typeface="Arial"/>
                <a:cs typeface="Arial"/>
              </a:rPr>
              <a:t>II. Key features </a:t>
            </a:r>
            <a:r>
              <a:rPr lang="en-US" sz="2000" dirty="0">
                <a:solidFill>
                  <a:srgbClr val="FF0000"/>
                </a:solidFill>
                <a:latin typeface="Arial"/>
                <a:cs typeface="Arial"/>
              </a:rPr>
              <a:t>for research studies on ACT </a:t>
            </a:r>
            <a:r>
              <a:rPr lang="en-US" sz="2000" dirty="0" smtClean="0">
                <a:solidFill>
                  <a:srgbClr val="FF0000"/>
                </a:solidFill>
                <a:latin typeface="Arial"/>
                <a:cs typeface="Arial"/>
              </a:rPr>
              <a:t>in primary care </a:t>
            </a:r>
            <a:endParaRPr lang="en-US" sz="2000" dirty="0">
              <a:solidFill>
                <a:srgbClr val="FF0000"/>
              </a:solidFill>
              <a:latin typeface="Arial"/>
              <a:cs typeface="Arial"/>
            </a:endParaRPr>
          </a:p>
          <a:p>
            <a:pPr marL="45720" indent="0">
              <a:buNone/>
            </a:pPr>
            <a:r>
              <a:rPr lang="en-US" sz="2000" dirty="0" smtClean="0">
                <a:latin typeface="Arial"/>
                <a:cs typeface="Arial"/>
              </a:rPr>
              <a:t>Bridget R. </a:t>
            </a:r>
            <a:r>
              <a:rPr lang="en-US" sz="2000" dirty="0" err="1" smtClean="0">
                <a:latin typeface="Arial"/>
                <a:cs typeface="Arial"/>
              </a:rPr>
              <a:t>Beachy</a:t>
            </a:r>
            <a:r>
              <a:rPr lang="en-US" sz="2000" dirty="0" smtClean="0">
                <a:latin typeface="Arial"/>
                <a:cs typeface="Arial"/>
              </a:rPr>
              <a:t>, M. A.</a:t>
            </a:r>
          </a:p>
          <a:p>
            <a:pPr marL="45720" indent="0">
              <a:buNone/>
            </a:pPr>
            <a:r>
              <a:rPr lang="en-US" sz="2000" dirty="0" smtClean="0">
                <a:latin typeface="Arial"/>
                <a:cs typeface="Arial"/>
              </a:rPr>
              <a:t>David E. Bauman&lt; M. A. </a:t>
            </a:r>
          </a:p>
          <a:p>
            <a:pPr marL="45720" indent="0">
              <a:buNone/>
            </a:pPr>
            <a:r>
              <a:rPr lang="en-US" sz="2000" dirty="0" smtClean="0">
                <a:latin typeface="Arial"/>
                <a:cs typeface="Arial"/>
              </a:rPr>
              <a:t>Melissa Baker, Ph.D.</a:t>
            </a:r>
            <a:endParaRPr lang="en-US" sz="2000" dirty="0">
              <a:latin typeface="Arial"/>
              <a:cs typeface="Arial"/>
            </a:endParaRPr>
          </a:p>
        </p:txBody>
      </p:sp>
      <p:sp>
        <p:nvSpPr>
          <p:cNvPr id="4" name="Title 3"/>
          <p:cNvSpPr>
            <a:spLocks noGrp="1"/>
          </p:cNvSpPr>
          <p:nvPr>
            <p:ph type="title"/>
          </p:nvPr>
        </p:nvSpPr>
        <p:spPr>
          <a:xfrm>
            <a:off x="1793289" y="5000624"/>
            <a:ext cx="6512511" cy="698501"/>
          </a:xfrm>
        </p:spPr>
        <p:txBody>
          <a:bodyPr/>
          <a:lstStyle/>
          <a:p>
            <a:pPr marL="0" indent="0">
              <a:buNone/>
            </a:pPr>
            <a:r>
              <a:rPr lang="en-US" sz="3600" b="0" dirty="0" smtClean="0">
                <a:solidFill>
                  <a:schemeClr val="tx1"/>
                </a:solidFill>
                <a:effectLst/>
                <a:latin typeface="Arial"/>
                <a:cs typeface="Arial"/>
              </a:rPr>
              <a:t>Questions, Comments</a:t>
            </a:r>
            <a:endParaRPr lang="en-US" sz="3600" b="0" dirty="0">
              <a:solidFill>
                <a:schemeClr val="tx1"/>
              </a:solidFill>
              <a:effectLst/>
              <a:latin typeface="Arial"/>
              <a:cs typeface="Arial"/>
            </a:endParaRPr>
          </a:p>
        </p:txBody>
      </p:sp>
      <p:sp>
        <p:nvSpPr>
          <p:cNvPr id="9" name="Content Placeholder 6"/>
          <p:cNvSpPr txBox="1">
            <a:spLocks/>
          </p:cNvSpPr>
          <p:nvPr/>
        </p:nvSpPr>
        <p:spPr>
          <a:xfrm>
            <a:off x="5143499" y="1793874"/>
            <a:ext cx="2835275" cy="2825751"/>
          </a:xfrm>
          <a:prstGeom prst="rect">
            <a:avLst/>
          </a:prstGeom>
        </p:spPr>
        <p:txBody>
          <a:bodyPr vert="horz" lIns="91440" tIns="45720" rIns="91440" bIns="45720" rtlCol="0">
            <a:no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9pPr>
          </a:lstStyle>
          <a:p>
            <a:pPr marL="45720" indent="0">
              <a:buNone/>
            </a:pPr>
            <a:r>
              <a:rPr lang="en-US" sz="2000" dirty="0" smtClean="0">
                <a:solidFill>
                  <a:srgbClr val="FF0000"/>
                </a:solidFill>
                <a:latin typeface="Arial"/>
                <a:cs typeface="Arial"/>
              </a:rPr>
              <a:t>III. The value </a:t>
            </a:r>
            <a:r>
              <a:rPr lang="en-US" sz="2000" dirty="0">
                <a:solidFill>
                  <a:srgbClr val="FF0000"/>
                </a:solidFill>
                <a:latin typeface="Arial"/>
                <a:cs typeface="Arial"/>
              </a:rPr>
              <a:t>of teaching ACT to medical providers and what methods work </a:t>
            </a:r>
            <a:r>
              <a:rPr lang="en-US" sz="2000" dirty="0" smtClean="0">
                <a:solidFill>
                  <a:srgbClr val="FF0000"/>
                </a:solidFill>
                <a:latin typeface="Arial"/>
                <a:cs typeface="Arial"/>
              </a:rPr>
              <a:t>best</a:t>
            </a:r>
          </a:p>
          <a:p>
            <a:pPr marL="45720" indent="0">
              <a:buFont typeface="Georgia" pitchFamily="18" charset="0"/>
              <a:buNone/>
            </a:pPr>
            <a:r>
              <a:rPr lang="en-US" sz="2000" dirty="0" smtClean="0">
                <a:latin typeface="Arial"/>
                <a:cs typeface="Arial"/>
              </a:rPr>
              <a:t>Debra A. Gould, M.D., </a:t>
            </a:r>
            <a:r>
              <a:rPr lang="en-US" sz="2000" dirty="0" err="1" smtClean="0">
                <a:latin typeface="Arial"/>
                <a:cs typeface="Arial"/>
              </a:rPr>
              <a:t>M.Ph</a:t>
            </a:r>
            <a:r>
              <a:rPr lang="en-US" sz="2000" dirty="0" smtClean="0">
                <a:latin typeface="Arial"/>
                <a:cs typeface="Arial"/>
              </a:rPr>
              <a:t>.</a:t>
            </a:r>
          </a:p>
          <a:p>
            <a:pPr marL="45720" indent="0">
              <a:buFont typeface="Georgia" pitchFamily="18" charset="0"/>
              <a:buNone/>
            </a:pPr>
            <a:r>
              <a:rPr lang="en-US" sz="2000" dirty="0" smtClean="0">
                <a:latin typeface="Arial"/>
                <a:cs typeface="Arial"/>
              </a:rPr>
              <a:t>Daniel C. Rosen, </a:t>
            </a:r>
            <a:r>
              <a:rPr lang="en-US" sz="2000" dirty="0" err="1" smtClean="0">
                <a:latin typeface="Arial"/>
                <a:cs typeface="Arial"/>
              </a:rPr>
              <a:t>Ph.D</a:t>
            </a:r>
            <a:endParaRPr lang="en-US" sz="2000" dirty="0" smtClean="0">
              <a:latin typeface="Arial"/>
              <a:cs typeface="Arial"/>
            </a:endParaRPr>
          </a:p>
        </p:txBody>
      </p:sp>
      <p:sp>
        <p:nvSpPr>
          <p:cNvPr id="2" name="Slide Number Placeholder 1"/>
          <p:cNvSpPr>
            <a:spLocks noGrp="1"/>
          </p:cNvSpPr>
          <p:nvPr>
            <p:ph type="sldNum" sz="quarter" idx="12"/>
          </p:nvPr>
        </p:nvSpPr>
        <p:spPr/>
        <p:txBody>
          <a:bodyPr/>
          <a:lstStyle/>
          <a:p>
            <a:fld id="{1848F88A-6C55-334E-93A6-0C81986F3168}" type="slidenum">
              <a:rPr lang="en-US" smtClean="0"/>
              <a:t>49</a:t>
            </a:fld>
            <a:endParaRPr lang="en-US"/>
          </a:p>
        </p:txBody>
      </p:sp>
    </p:spTree>
    <p:extLst>
      <p:ext uri="{BB962C8B-B14F-4D97-AF65-F5344CB8AC3E}">
        <p14:creationId xmlns:p14="http://schemas.microsoft.com/office/powerpoint/2010/main" val="15911430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363680" y="2402859"/>
            <a:ext cx="4279900" cy="2235200"/>
          </a:xfrm>
          <a:prstGeom prst="rect">
            <a:avLst/>
          </a:prstGeom>
        </p:spPr>
      </p:pic>
      <p:pic>
        <p:nvPicPr>
          <p:cNvPr id="11" name="Picture 10" descr="IMG_324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912" y="568177"/>
            <a:ext cx="2207214" cy="1655410"/>
          </a:xfrm>
          <a:prstGeom prst="rect">
            <a:avLst/>
          </a:prstGeom>
        </p:spPr>
      </p:pic>
      <p:sp>
        <p:nvSpPr>
          <p:cNvPr id="12" name="TextBox 11"/>
          <p:cNvSpPr txBox="1"/>
          <p:nvPr/>
        </p:nvSpPr>
        <p:spPr>
          <a:xfrm>
            <a:off x="3349625" y="936625"/>
            <a:ext cx="5214589" cy="707886"/>
          </a:xfrm>
          <a:prstGeom prst="rect">
            <a:avLst/>
          </a:prstGeom>
          <a:noFill/>
        </p:spPr>
        <p:txBody>
          <a:bodyPr wrap="none" rtlCol="0">
            <a:spAutoFit/>
          </a:bodyPr>
          <a:lstStyle/>
          <a:p>
            <a:r>
              <a:rPr lang="en-US" sz="2000" dirty="0" smtClean="0">
                <a:solidFill>
                  <a:srgbClr val="FF0000"/>
                </a:solidFill>
              </a:rPr>
              <a:t>1 in 3 have diagnosable psychiatric disorder </a:t>
            </a:r>
          </a:p>
          <a:p>
            <a:r>
              <a:rPr lang="en-US" sz="2000" dirty="0" smtClean="0">
                <a:solidFill>
                  <a:srgbClr val="FF0000"/>
                </a:solidFill>
              </a:rPr>
              <a:t>at any given point</a:t>
            </a:r>
            <a:endParaRPr lang="en-US" sz="2000" dirty="0">
              <a:solidFill>
                <a:srgbClr val="FF0000"/>
              </a:solidFill>
            </a:endParaRPr>
          </a:p>
        </p:txBody>
      </p:sp>
      <p:sp>
        <p:nvSpPr>
          <p:cNvPr id="13" name="TextBox 12"/>
          <p:cNvSpPr txBox="1"/>
          <p:nvPr/>
        </p:nvSpPr>
        <p:spPr>
          <a:xfrm>
            <a:off x="5643580" y="2724150"/>
            <a:ext cx="3290101" cy="1323439"/>
          </a:xfrm>
          <a:prstGeom prst="rect">
            <a:avLst/>
          </a:prstGeom>
          <a:noFill/>
        </p:spPr>
        <p:txBody>
          <a:bodyPr wrap="square" rtlCol="0">
            <a:spAutoFit/>
          </a:bodyPr>
          <a:lstStyle/>
          <a:p>
            <a:r>
              <a:rPr lang="en-US" sz="2000" dirty="0" smtClean="0">
                <a:solidFill>
                  <a:srgbClr val="FF0000"/>
                </a:solidFill>
              </a:rPr>
              <a:t>Only 20% receive care from specialty MH or SA</a:t>
            </a:r>
          </a:p>
          <a:p>
            <a:r>
              <a:rPr lang="en-US" sz="2000" dirty="0" smtClean="0">
                <a:solidFill>
                  <a:srgbClr val="FF0000"/>
                </a:solidFill>
              </a:rPr>
              <a:t>21% are treated in PC</a:t>
            </a:r>
          </a:p>
          <a:p>
            <a:endParaRPr lang="en-US" sz="2000" dirty="0">
              <a:solidFill>
                <a:srgbClr val="FF0000"/>
              </a:solidFill>
            </a:endParaRPr>
          </a:p>
        </p:txBody>
      </p:sp>
      <p:sp>
        <p:nvSpPr>
          <p:cNvPr id="14" name="TextBox 13"/>
          <p:cNvSpPr txBox="1"/>
          <p:nvPr/>
        </p:nvSpPr>
        <p:spPr>
          <a:xfrm>
            <a:off x="824912" y="4908550"/>
            <a:ext cx="7739302" cy="1631216"/>
          </a:xfrm>
          <a:prstGeom prst="rect">
            <a:avLst/>
          </a:prstGeom>
          <a:noFill/>
        </p:spPr>
        <p:txBody>
          <a:bodyPr wrap="square" rtlCol="0">
            <a:spAutoFit/>
          </a:bodyPr>
          <a:lstStyle/>
          <a:p>
            <a:r>
              <a:rPr lang="en-US" sz="2000" dirty="0" smtClean="0">
                <a:solidFill>
                  <a:srgbClr val="FF0000"/>
                </a:solidFill>
              </a:rPr>
              <a:t>59% SEEK NO CARE, AND</a:t>
            </a:r>
          </a:p>
          <a:p>
            <a:r>
              <a:rPr lang="en-US" sz="2000" dirty="0" smtClean="0">
                <a:solidFill>
                  <a:srgbClr val="FF0000"/>
                </a:solidFill>
              </a:rPr>
              <a:t>80% OF THESE WILL SEE A PCP IN A 12-MONTH PERIOD FOR SOMETHING. </a:t>
            </a:r>
          </a:p>
          <a:p>
            <a:r>
              <a:rPr lang="en-US" sz="2000" dirty="0" smtClean="0">
                <a:solidFill>
                  <a:srgbClr val="FF0000"/>
                </a:solidFill>
              </a:rPr>
              <a:t>93% OF CHILDREN WILL SEE A PCP IN A 12-MONTH PERIOD</a:t>
            </a:r>
          </a:p>
          <a:p>
            <a:endParaRPr lang="en-US" sz="2000" dirty="0">
              <a:solidFill>
                <a:srgbClr val="FF0000"/>
              </a:solidFill>
            </a:endParaRPr>
          </a:p>
        </p:txBody>
      </p:sp>
      <p:sp>
        <p:nvSpPr>
          <p:cNvPr id="2" name="Slide Number Placeholder 1"/>
          <p:cNvSpPr>
            <a:spLocks noGrp="1"/>
          </p:cNvSpPr>
          <p:nvPr>
            <p:ph type="sldNum" sz="quarter" idx="12"/>
          </p:nvPr>
        </p:nvSpPr>
        <p:spPr/>
        <p:txBody>
          <a:bodyPr/>
          <a:lstStyle/>
          <a:p>
            <a:fld id="{1848F88A-6C55-334E-93A6-0C81986F3168}" type="slidenum">
              <a:rPr lang="en-US" smtClean="0"/>
              <a:t>5</a:t>
            </a:fld>
            <a:endParaRPr lang="en-US"/>
          </a:p>
        </p:txBody>
      </p:sp>
    </p:spTree>
    <p:extLst>
      <p:ext uri="{BB962C8B-B14F-4D97-AF65-F5344CB8AC3E}">
        <p14:creationId xmlns:p14="http://schemas.microsoft.com/office/powerpoint/2010/main" val="32019673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1600200"/>
            <a:ext cx="8686800" cy="4908550"/>
          </a:xfrm>
          <a:prstGeom prst="rect">
            <a:avLst/>
          </a:prstGeom>
        </p:spPr>
        <p:txBody>
          <a:bodyPr>
            <a:normAutofit/>
          </a:bodyPr>
          <a:lstStyle/>
          <a:p>
            <a:pPr marL="45720" indent="0">
              <a:lnSpc>
                <a:spcPct val="120000"/>
              </a:lnSpc>
              <a:buNone/>
            </a:pPr>
            <a:r>
              <a:rPr lang="en-US" sz="2400" b="1" dirty="0" smtClean="0">
                <a:latin typeface="Arial"/>
                <a:cs typeface="Arial"/>
              </a:rPr>
              <a:t>An approach to </a:t>
            </a:r>
            <a:r>
              <a:rPr lang="en-US" sz="2400" b="1" u="sng" dirty="0" smtClean="0">
                <a:latin typeface="Arial"/>
                <a:cs typeface="Arial"/>
              </a:rPr>
              <a:t>population-based </a:t>
            </a:r>
            <a:r>
              <a:rPr lang="en-US" sz="2400" b="1" dirty="0" smtClean="0">
                <a:latin typeface="Arial"/>
                <a:cs typeface="Arial"/>
              </a:rPr>
              <a:t>mental health clinical care </a:t>
            </a:r>
          </a:p>
          <a:p>
            <a:pPr marL="45720" indent="0">
              <a:lnSpc>
                <a:spcPct val="120000"/>
              </a:lnSpc>
              <a:buNone/>
            </a:pPr>
            <a:r>
              <a:rPr lang="en-US" sz="2400" b="1" dirty="0" smtClean="0">
                <a:latin typeface="Arial"/>
                <a:cs typeface="Arial"/>
              </a:rPr>
              <a:t>That is simultaneously  </a:t>
            </a:r>
          </a:p>
          <a:p>
            <a:pPr lvl="1">
              <a:lnSpc>
                <a:spcPct val="120000"/>
              </a:lnSpc>
            </a:pPr>
            <a:r>
              <a:rPr lang="en-US" sz="2400" b="1" dirty="0" smtClean="0">
                <a:latin typeface="Arial"/>
                <a:cs typeface="Arial"/>
              </a:rPr>
              <a:t>Co-located</a:t>
            </a:r>
          </a:p>
          <a:p>
            <a:pPr lvl="1">
              <a:lnSpc>
                <a:spcPct val="120000"/>
              </a:lnSpc>
            </a:pPr>
            <a:r>
              <a:rPr lang="en-US" sz="2400" b="1" dirty="0" smtClean="0">
                <a:latin typeface="Arial"/>
                <a:cs typeface="Arial"/>
              </a:rPr>
              <a:t>Collaborative</a:t>
            </a:r>
          </a:p>
          <a:p>
            <a:pPr lvl="1">
              <a:lnSpc>
                <a:spcPct val="120000"/>
              </a:lnSpc>
            </a:pPr>
            <a:r>
              <a:rPr lang="en-US" sz="2400" b="1" dirty="0" smtClean="0">
                <a:latin typeface="Arial"/>
                <a:cs typeface="Arial"/>
              </a:rPr>
              <a:t>Integrated within the primary care clinic</a:t>
            </a:r>
          </a:p>
          <a:p>
            <a:pPr marL="45720" indent="0">
              <a:lnSpc>
                <a:spcPct val="120000"/>
              </a:lnSpc>
              <a:buNone/>
            </a:pPr>
            <a:r>
              <a:rPr lang="en-US" sz="2400" b="1" dirty="0" smtClean="0">
                <a:latin typeface="Arial"/>
                <a:cs typeface="Arial"/>
              </a:rPr>
              <a:t>It is a consultant model; not a psychotherapy model</a:t>
            </a:r>
          </a:p>
          <a:p>
            <a:pPr marL="45720" indent="0">
              <a:lnSpc>
                <a:spcPct val="120000"/>
              </a:lnSpc>
              <a:buNone/>
            </a:pPr>
            <a:r>
              <a:rPr lang="en-US" sz="2400" b="1" dirty="0" smtClean="0">
                <a:solidFill>
                  <a:srgbClr val="FF0000"/>
                </a:solidFill>
                <a:latin typeface="Arial"/>
                <a:cs typeface="Arial"/>
              </a:rPr>
              <a:t>Will meet the needs of 90% of the people in PC</a:t>
            </a:r>
            <a:endParaRPr lang="en-US" sz="2400" b="1" dirty="0">
              <a:solidFill>
                <a:srgbClr val="FF0000"/>
              </a:solidFill>
              <a:latin typeface="Arial"/>
              <a:cs typeface="Arial"/>
            </a:endParaRPr>
          </a:p>
        </p:txBody>
      </p:sp>
      <p:sp>
        <p:nvSpPr>
          <p:cNvPr id="5" name="Rectangle 4"/>
          <p:cNvSpPr/>
          <p:nvPr/>
        </p:nvSpPr>
        <p:spPr>
          <a:xfrm>
            <a:off x="650874" y="237527"/>
            <a:ext cx="7654925" cy="1200329"/>
          </a:xfrm>
          <a:prstGeom prst="rect">
            <a:avLst/>
          </a:prstGeom>
        </p:spPr>
        <p:txBody>
          <a:bodyPr wrap="square">
            <a:spAutoFit/>
          </a:bodyPr>
          <a:lstStyle/>
          <a:p>
            <a:pPr marL="461963" algn="ctr"/>
            <a:r>
              <a:rPr lang="en-US" sz="3600" b="1" dirty="0" smtClean="0">
                <a:solidFill>
                  <a:schemeClr val="bg2">
                    <a:lumMod val="50000"/>
                  </a:schemeClr>
                </a:solidFill>
                <a:effectLst>
                  <a:reflection blurRad="6350" endPos="0" dir="5400000" sy="-100000" algn="bl" rotWithShape="0"/>
                </a:effectLst>
                <a:latin typeface="Arial" panose="020B0604020202020204" pitchFamily="34" charset="0"/>
                <a:cs typeface="Arial" panose="020B0604020202020204" pitchFamily="34" charset="0"/>
              </a:rPr>
              <a:t>Primary Care Behavioral Health (PCBH Model)</a:t>
            </a:r>
            <a:endParaRPr lang="en-US" sz="3600" b="1" dirty="0">
              <a:solidFill>
                <a:schemeClr val="bg2">
                  <a:lumMod val="50000"/>
                </a:schemeClr>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1848F88A-6C55-334E-93A6-0C81986F3168}" type="slidenum">
              <a:rPr lang="en-US" smtClean="0"/>
              <a:t>6</a:t>
            </a:fld>
            <a:endParaRPr lang="en-US"/>
          </a:p>
        </p:txBody>
      </p:sp>
    </p:spTree>
    <p:extLst>
      <p:ext uri="{BB962C8B-B14F-4D97-AF65-F5344CB8AC3E}">
        <p14:creationId xmlns:p14="http://schemas.microsoft.com/office/powerpoint/2010/main" val="37746381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4294967295"/>
          </p:nvPr>
        </p:nvSpPr>
        <p:spPr>
          <a:xfrm>
            <a:off x="3003550" y="949303"/>
            <a:ext cx="5638800" cy="5765822"/>
          </a:xfrm>
          <a:prstGeom prst="rect">
            <a:avLst/>
          </a:prstGeom>
        </p:spPr>
        <p:txBody>
          <a:bodyPr>
            <a:noAutofit/>
          </a:bodyPr>
          <a:lstStyle/>
          <a:p>
            <a:pPr marL="45720" indent="0">
              <a:buNone/>
            </a:pPr>
            <a:r>
              <a:rPr lang="en-US" sz="2400" dirty="0">
                <a:solidFill>
                  <a:schemeClr val="tx1"/>
                </a:solidFill>
                <a:latin typeface="Arial"/>
                <a:cs typeface="Arial"/>
              </a:rPr>
              <a:t>Brief Interventions </a:t>
            </a:r>
          </a:p>
          <a:p>
            <a:pPr lvl="1"/>
            <a:r>
              <a:rPr lang="en-US" sz="2400" dirty="0">
                <a:solidFill>
                  <a:schemeClr val="tx1"/>
                </a:solidFill>
                <a:latin typeface="Arial"/>
                <a:ea typeface="ＭＳ Ｐゴシック" pitchFamily="-111" charset="-128"/>
                <a:cs typeface="Arial"/>
              </a:rPr>
              <a:t>Directive, 15-30 minute visits</a:t>
            </a:r>
          </a:p>
          <a:p>
            <a:pPr lvl="1"/>
            <a:r>
              <a:rPr lang="en-US" sz="2400" dirty="0">
                <a:solidFill>
                  <a:schemeClr val="tx1"/>
                </a:solidFill>
                <a:latin typeface="Arial"/>
                <a:ea typeface="ＭＳ Ｐゴシック" pitchFamily="-111" charset="-128"/>
                <a:cs typeface="Arial"/>
              </a:rPr>
              <a:t>Most same day of medical visit</a:t>
            </a:r>
          </a:p>
          <a:p>
            <a:pPr lvl="1"/>
            <a:r>
              <a:rPr lang="en-US" sz="2400" dirty="0">
                <a:solidFill>
                  <a:schemeClr val="tx1"/>
                </a:solidFill>
                <a:latin typeface="Arial"/>
                <a:ea typeface="ＭＳ Ｐゴシック" pitchFamily="-111" charset="-128"/>
                <a:cs typeface="Arial"/>
              </a:rPr>
              <a:t>Consultative role</a:t>
            </a:r>
          </a:p>
          <a:p>
            <a:pPr lvl="1"/>
            <a:r>
              <a:rPr lang="en-US" sz="2400" dirty="0">
                <a:solidFill>
                  <a:schemeClr val="tx1"/>
                </a:solidFill>
                <a:latin typeface="Arial"/>
                <a:ea typeface="ＭＳ Ｐゴシック" pitchFamily="-111" charset="-128"/>
                <a:cs typeface="Arial"/>
              </a:rPr>
              <a:t>Assess functioning</a:t>
            </a:r>
          </a:p>
          <a:p>
            <a:pPr lvl="1"/>
            <a:r>
              <a:rPr lang="en-US" sz="2400" dirty="0">
                <a:solidFill>
                  <a:schemeClr val="tx1"/>
                </a:solidFill>
                <a:latin typeface="Arial"/>
                <a:ea typeface="ＭＳ Ｐゴシック" pitchFamily="-111" charset="-128"/>
                <a:cs typeface="Arial"/>
              </a:rPr>
              <a:t>Focus on target problem</a:t>
            </a:r>
          </a:p>
          <a:p>
            <a:pPr lvl="1"/>
            <a:r>
              <a:rPr lang="en-US" sz="2400" dirty="0">
                <a:solidFill>
                  <a:schemeClr val="tx1"/>
                </a:solidFill>
                <a:latin typeface="Arial"/>
                <a:ea typeface="ＭＳ Ｐゴシック" pitchFamily="-111" charset="-128"/>
                <a:cs typeface="Arial"/>
              </a:rPr>
              <a:t>Develop behavior change plan, team supports</a:t>
            </a:r>
          </a:p>
          <a:p>
            <a:pPr lvl="1"/>
            <a:r>
              <a:rPr lang="en-US" sz="2400" dirty="0">
                <a:solidFill>
                  <a:schemeClr val="tx1"/>
                </a:solidFill>
                <a:latin typeface="Arial"/>
                <a:ea typeface="ＭＳ Ｐゴシック" pitchFamily="-111" charset="-128"/>
                <a:cs typeface="Arial"/>
              </a:rPr>
              <a:t>Usually complete episode in 4 or less visits</a:t>
            </a:r>
          </a:p>
          <a:p>
            <a:pPr lvl="1"/>
            <a:r>
              <a:rPr lang="en-US" sz="2400" dirty="0">
                <a:solidFill>
                  <a:schemeClr val="tx1"/>
                </a:solidFill>
                <a:latin typeface="Arial"/>
                <a:ea typeface="ＭＳ Ｐゴシック" pitchFamily="-111" charset="-128"/>
                <a:cs typeface="Arial"/>
              </a:rPr>
              <a:t>Continuity visits for more at risk patients (1:1, T/C)</a:t>
            </a:r>
          </a:p>
          <a:p>
            <a:pPr lvl="1"/>
            <a:r>
              <a:rPr lang="en-US" sz="2400" dirty="0">
                <a:solidFill>
                  <a:schemeClr val="tx1"/>
                </a:solidFill>
                <a:latin typeface="Arial"/>
                <a:ea typeface="ＭＳ Ｐゴシック" pitchFamily="-111" charset="-128"/>
                <a:cs typeface="Arial"/>
              </a:rPr>
              <a:t>Workshops, classes (10-20%)</a:t>
            </a:r>
          </a:p>
        </p:txBody>
      </p:sp>
      <p:pic>
        <p:nvPicPr>
          <p:cNvPr id="16388" name="Picture 3" descr="BHCphoto.jpg"/>
          <p:cNvPicPr>
            <a:picLocks noChangeAspect="1"/>
          </p:cNvPicPr>
          <p:nvPr/>
        </p:nvPicPr>
        <p:blipFill>
          <a:blip r:embed="rId3" cstate="print"/>
          <a:srcRect l="17999" t="16499" r="16000" b="3000"/>
          <a:stretch>
            <a:fillRect/>
          </a:stretch>
        </p:blipFill>
        <p:spPr bwMode="auto">
          <a:xfrm>
            <a:off x="674788" y="1647803"/>
            <a:ext cx="2052537" cy="3336947"/>
          </a:xfrm>
          <a:prstGeom prst="rect">
            <a:avLst/>
          </a:prstGeom>
          <a:noFill/>
          <a:ln w="38100">
            <a:solidFill>
              <a:srgbClr val="B4CD95"/>
            </a:solidFill>
            <a:miter lim="800000"/>
            <a:headEnd/>
            <a:tailEnd/>
          </a:ln>
        </p:spPr>
      </p:pic>
      <p:sp>
        <p:nvSpPr>
          <p:cNvPr id="6" name="Rectangle 5"/>
          <p:cNvSpPr/>
          <p:nvPr/>
        </p:nvSpPr>
        <p:spPr>
          <a:xfrm>
            <a:off x="0" y="237527"/>
            <a:ext cx="8969375" cy="584776"/>
          </a:xfrm>
          <a:prstGeom prst="rect">
            <a:avLst/>
          </a:prstGeom>
        </p:spPr>
        <p:txBody>
          <a:bodyPr wrap="square">
            <a:spAutoFit/>
          </a:bodyPr>
          <a:lstStyle/>
          <a:p>
            <a:pPr marL="461963" algn="ctr"/>
            <a:r>
              <a:rPr lang="en-US" sz="3200" b="1" dirty="0" smtClean="0">
                <a:solidFill>
                  <a:schemeClr val="bg2">
                    <a:lumMod val="50000"/>
                  </a:schemeClr>
                </a:solidFill>
                <a:effectLst>
                  <a:reflection blurRad="6350" endPos="0" dir="5400000" sy="-100000" algn="bl" rotWithShape="0"/>
                </a:effectLst>
                <a:latin typeface="Arial" panose="020B0604020202020204" pitchFamily="34" charset="0"/>
                <a:cs typeface="Arial" panose="020B0604020202020204" pitchFamily="34" charset="0"/>
              </a:rPr>
              <a:t>I am a Behavioral Health Consultant (BHC). </a:t>
            </a:r>
            <a:endParaRPr lang="en-US" sz="3200" b="1" dirty="0">
              <a:solidFill>
                <a:schemeClr val="bg2">
                  <a:lumMod val="50000"/>
                </a:schemeClr>
              </a:solidFill>
              <a:latin typeface="Arial" panose="020B0604020202020204" pitchFamily="34" charset="0"/>
              <a:cs typeface="Arial" panose="020B0604020202020204" pitchFamily="34" charset="0"/>
            </a:endParaRPr>
          </a:p>
        </p:txBody>
      </p:sp>
      <p:sp>
        <p:nvSpPr>
          <p:cNvPr id="7" name="TextBox 6"/>
          <p:cNvSpPr txBox="1"/>
          <p:nvPr/>
        </p:nvSpPr>
        <p:spPr>
          <a:xfrm>
            <a:off x="1238250" y="5222875"/>
            <a:ext cx="863538" cy="523220"/>
          </a:xfrm>
          <a:prstGeom prst="rect">
            <a:avLst/>
          </a:prstGeom>
          <a:noFill/>
        </p:spPr>
        <p:txBody>
          <a:bodyPr wrap="none" rtlCol="0">
            <a:spAutoFit/>
          </a:bodyPr>
          <a:lstStyle/>
          <a:p>
            <a:r>
              <a:rPr lang="en-US" sz="2800" b="1" dirty="0" smtClean="0">
                <a:solidFill>
                  <a:srgbClr val="FF0000"/>
                </a:solidFill>
              </a:rPr>
              <a:t>BHC</a:t>
            </a:r>
            <a:endParaRPr lang="en-US" sz="2800" b="1" dirty="0">
              <a:solidFill>
                <a:srgbClr val="FF0000"/>
              </a:solidFill>
            </a:endParaRPr>
          </a:p>
        </p:txBody>
      </p:sp>
      <p:sp>
        <p:nvSpPr>
          <p:cNvPr id="2" name="Slide Number Placeholder 1"/>
          <p:cNvSpPr>
            <a:spLocks noGrp="1"/>
          </p:cNvSpPr>
          <p:nvPr>
            <p:ph type="sldNum" sz="quarter" idx="12"/>
          </p:nvPr>
        </p:nvSpPr>
        <p:spPr/>
        <p:txBody>
          <a:bodyPr/>
          <a:lstStyle/>
          <a:p>
            <a:fld id="{1848F88A-6C55-334E-93A6-0C81986F3168}" type="slidenum">
              <a:rPr lang="en-US" smtClean="0"/>
              <a:t>7</a:t>
            </a:fld>
            <a:endParaRPr lang="en-US"/>
          </a:p>
        </p:txBody>
      </p:sp>
    </p:spTree>
    <p:extLst>
      <p:ext uri="{BB962C8B-B14F-4D97-AF65-F5344CB8AC3E}">
        <p14:creationId xmlns:p14="http://schemas.microsoft.com/office/powerpoint/2010/main" val="7234750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4294967295"/>
          </p:nvPr>
        </p:nvSpPr>
        <p:spPr>
          <a:xfrm>
            <a:off x="558800" y="1206499"/>
            <a:ext cx="4727575" cy="5394303"/>
          </a:xfrm>
          <a:prstGeom prst="rect">
            <a:avLst/>
          </a:prstGeom>
        </p:spPr>
        <p:txBody>
          <a:bodyPr>
            <a:noAutofit/>
          </a:bodyPr>
          <a:lstStyle/>
          <a:p>
            <a:pPr marL="45720" indent="0">
              <a:buClr>
                <a:srgbClr val="0079C2"/>
              </a:buClr>
              <a:buNone/>
            </a:pPr>
            <a:r>
              <a:rPr lang="en-US" sz="2400" dirty="0">
                <a:solidFill>
                  <a:schemeClr val="tx1"/>
                </a:solidFill>
                <a:latin typeface="Arial"/>
                <a:cs typeface="Arial"/>
              </a:rPr>
              <a:t>PCBH Pathways</a:t>
            </a:r>
          </a:p>
          <a:p>
            <a:pPr lvl="1">
              <a:buClr>
                <a:srgbClr val="0079C2"/>
              </a:buClr>
            </a:pPr>
            <a:r>
              <a:rPr lang="en-US" sz="2400" dirty="0">
                <a:solidFill>
                  <a:schemeClr val="tx1"/>
                </a:solidFill>
                <a:latin typeface="Arial"/>
                <a:cs typeface="Arial"/>
              </a:rPr>
              <a:t>Targets a patient population that has high impact (by numbers or by way of presentation)</a:t>
            </a:r>
          </a:p>
          <a:p>
            <a:pPr lvl="1">
              <a:buClr>
                <a:srgbClr val="0079C2"/>
              </a:buClr>
            </a:pPr>
            <a:r>
              <a:rPr lang="en-US" sz="2400" dirty="0">
                <a:solidFill>
                  <a:schemeClr val="tx1"/>
                </a:solidFill>
                <a:latin typeface="Arial"/>
                <a:cs typeface="Arial"/>
              </a:rPr>
              <a:t>Applies the evidence for the care of the targeted population</a:t>
            </a:r>
          </a:p>
          <a:p>
            <a:pPr lvl="1"/>
            <a:r>
              <a:rPr lang="en-US" sz="2400" dirty="0">
                <a:solidFill>
                  <a:schemeClr val="tx1"/>
                </a:solidFill>
                <a:latin typeface="Arial"/>
                <a:cs typeface="Arial"/>
              </a:rPr>
              <a:t>Respectful of local resources</a:t>
            </a:r>
          </a:p>
          <a:p>
            <a:pPr lvl="1"/>
            <a:r>
              <a:rPr lang="en-US" sz="2400" dirty="0">
                <a:solidFill>
                  <a:schemeClr val="tx1"/>
                </a:solidFill>
                <a:latin typeface="Arial"/>
                <a:cs typeface="Arial"/>
              </a:rPr>
              <a:t>Seeks to improve efficiencies</a:t>
            </a:r>
          </a:p>
          <a:p>
            <a:pPr lvl="1"/>
            <a:r>
              <a:rPr lang="en-US" sz="2400" dirty="0">
                <a:solidFill>
                  <a:schemeClr val="tx1"/>
                </a:solidFill>
                <a:latin typeface="Arial"/>
                <a:cs typeface="Arial"/>
              </a:rPr>
              <a:t>Measurement of outcomes planned</a:t>
            </a:r>
          </a:p>
        </p:txBody>
      </p:sp>
      <p:sp>
        <p:nvSpPr>
          <p:cNvPr id="6" name="Rectangle 5"/>
          <p:cNvSpPr/>
          <p:nvPr/>
        </p:nvSpPr>
        <p:spPr>
          <a:xfrm>
            <a:off x="0" y="237527"/>
            <a:ext cx="8969375" cy="584776"/>
          </a:xfrm>
          <a:prstGeom prst="rect">
            <a:avLst/>
          </a:prstGeom>
        </p:spPr>
        <p:txBody>
          <a:bodyPr wrap="square">
            <a:spAutoFit/>
          </a:bodyPr>
          <a:lstStyle/>
          <a:p>
            <a:pPr marL="461963" algn="ctr"/>
            <a:r>
              <a:rPr lang="en-US" sz="3200" b="1" dirty="0" smtClean="0">
                <a:solidFill>
                  <a:schemeClr val="bg2">
                    <a:lumMod val="50000"/>
                  </a:schemeClr>
                </a:solidFill>
                <a:effectLst>
                  <a:reflection blurRad="6350" endPos="0" dir="5400000" sy="-100000" algn="bl" rotWithShape="0"/>
                </a:effectLst>
                <a:latin typeface="Arial" panose="020B0604020202020204" pitchFamily="34" charset="0"/>
                <a:cs typeface="Arial" panose="020B0604020202020204" pitchFamily="34" charset="0"/>
              </a:rPr>
              <a:t>I am a Behavioral Health Consultant (BHC). </a:t>
            </a:r>
            <a:endParaRPr lang="en-US" sz="3200" b="1" dirty="0">
              <a:solidFill>
                <a:schemeClr val="bg2">
                  <a:lumMod val="50000"/>
                </a:schemeClr>
              </a:solidFill>
              <a:latin typeface="Arial" panose="020B0604020202020204" pitchFamily="34" charset="0"/>
              <a:cs typeface="Arial" panose="020B0604020202020204" pitchFamily="34" charset="0"/>
            </a:endParaRPr>
          </a:p>
        </p:txBody>
      </p:sp>
      <p:sp>
        <p:nvSpPr>
          <p:cNvPr id="7" name="TextBox 6"/>
          <p:cNvSpPr txBox="1"/>
          <p:nvPr/>
        </p:nvSpPr>
        <p:spPr>
          <a:xfrm>
            <a:off x="6769193" y="5414685"/>
            <a:ext cx="863538" cy="523220"/>
          </a:xfrm>
          <a:prstGeom prst="rect">
            <a:avLst/>
          </a:prstGeom>
          <a:noFill/>
        </p:spPr>
        <p:txBody>
          <a:bodyPr wrap="none" rtlCol="0">
            <a:spAutoFit/>
          </a:bodyPr>
          <a:lstStyle/>
          <a:p>
            <a:r>
              <a:rPr lang="en-US" sz="2800" b="1" dirty="0" smtClean="0">
                <a:solidFill>
                  <a:srgbClr val="FF0000"/>
                </a:solidFill>
              </a:rPr>
              <a:t>BHC</a:t>
            </a:r>
            <a:endParaRPr lang="en-US" sz="2800" b="1" dirty="0">
              <a:solidFill>
                <a:srgbClr val="FF0000"/>
              </a:solidFill>
            </a:endParaRPr>
          </a:p>
        </p:txBody>
      </p:sp>
      <p:pic>
        <p:nvPicPr>
          <p:cNvPr id="2" name="Picture 1" descr="USAF Traine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8075" y="1809750"/>
            <a:ext cx="2440781" cy="3254375"/>
          </a:xfrm>
          <a:prstGeom prst="rect">
            <a:avLst/>
          </a:prstGeom>
        </p:spPr>
      </p:pic>
      <p:sp>
        <p:nvSpPr>
          <p:cNvPr id="3" name="Slide Number Placeholder 2"/>
          <p:cNvSpPr>
            <a:spLocks noGrp="1"/>
          </p:cNvSpPr>
          <p:nvPr>
            <p:ph type="sldNum" sz="quarter" idx="12"/>
          </p:nvPr>
        </p:nvSpPr>
        <p:spPr/>
        <p:txBody>
          <a:bodyPr/>
          <a:lstStyle/>
          <a:p>
            <a:fld id="{1848F88A-6C55-334E-93A6-0C81986F3168}" type="slidenum">
              <a:rPr lang="en-US" smtClean="0"/>
              <a:t>8</a:t>
            </a:fld>
            <a:endParaRPr lang="en-US"/>
          </a:p>
        </p:txBody>
      </p:sp>
    </p:spTree>
    <p:extLst>
      <p:ext uri="{BB962C8B-B14F-4D97-AF65-F5344CB8AC3E}">
        <p14:creationId xmlns:p14="http://schemas.microsoft.com/office/powerpoint/2010/main" val="321868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idx="4294967295"/>
          </p:nvPr>
        </p:nvSpPr>
        <p:spPr>
          <a:xfrm>
            <a:off x="825500" y="1095375"/>
            <a:ext cx="7480299" cy="5286375"/>
          </a:xfrm>
          <a:prstGeom prst="rect">
            <a:avLst/>
          </a:prstGeom>
        </p:spPr>
        <p:txBody>
          <a:bodyPr>
            <a:noAutofit/>
          </a:bodyPr>
          <a:lstStyle/>
          <a:p>
            <a:pPr>
              <a:lnSpc>
                <a:spcPct val="130000"/>
              </a:lnSpc>
            </a:pPr>
            <a:r>
              <a:rPr lang="en-US" sz="2400" dirty="0">
                <a:latin typeface="Arial"/>
                <a:ea typeface="ヒラギノ角ゴ ProN W3" charset="0"/>
                <a:cs typeface="Arial"/>
              </a:rPr>
              <a:t>Patients are not </a:t>
            </a:r>
            <a:r>
              <a:rPr lang="ja-JP" altLang="en-US" sz="2400" dirty="0">
                <a:latin typeface="Arial"/>
                <a:ea typeface="ヒラギノ角ゴ ProN W3" charset="0"/>
                <a:cs typeface="Arial"/>
              </a:rPr>
              <a:t>“</a:t>
            </a:r>
            <a:r>
              <a:rPr lang="en-US" altLang="ja-JP" sz="2400" dirty="0">
                <a:latin typeface="Arial"/>
                <a:ea typeface="MS PGothic" charset="0"/>
                <a:cs typeface="Arial"/>
              </a:rPr>
              <a:t>broken</a:t>
            </a:r>
            <a:r>
              <a:rPr lang="ja-JP" altLang="en-US" sz="2400" dirty="0">
                <a:latin typeface="Arial"/>
                <a:ea typeface="ヒラギノ角ゴ ProN W3" charset="0"/>
                <a:cs typeface="Arial"/>
              </a:rPr>
              <a:t>”</a:t>
            </a:r>
            <a:r>
              <a:rPr lang="en-US" altLang="ja-JP" sz="2400" dirty="0">
                <a:latin typeface="Arial"/>
                <a:ea typeface="MS PGothic" charset="0"/>
                <a:cs typeface="Arial"/>
              </a:rPr>
              <a:t>; trapped</a:t>
            </a:r>
          </a:p>
          <a:p>
            <a:pPr>
              <a:lnSpc>
                <a:spcPct val="130000"/>
              </a:lnSpc>
            </a:pPr>
            <a:r>
              <a:rPr lang="en-US" sz="2400" dirty="0" smtClean="0">
                <a:latin typeface="Arial"/>
                <a:ea typeface="MS PGothic" charset="0"/>
                <a:cs typeface="Arial"/>
              </a:rPr>
              <a:t>Curious about the function of symptoms</a:t>
            </a:r>
            <a:r>
              <a:rPr lang="en-US" sz="2400" dirty="0">
                <a:latin typeface="Arial"/>
                <a:ea typeface="MS PGothic" charset="0"/>
                <a:cs typeface="Arial"/>
              </a:rPr>
              <a:t>; </a:t>
            </a:r>
            <a:r>
              <a:rPr lang="en-US" sz="2400" dirty="0" smtClean="0">
                <a:latin typeface="Arial"/>
                <a:ea typeface="MS PGothic" charset="0"/>
                <a:cs typeface="Arial"/>
              </a:rPr>
              <a:t>how do they function in a patient</a:t>
            </a:r>
            <a:r>
              <a:rPr lang="ja-JP" altLang="en-US" sz="2400" dirty="0" smtClean="0">
                <a:latin typeface="Arial"/>
                <a:ea typeface="ヒラギノ角ゴ ProN W3" charset="0"/>
                <a:cs typeface="Arial"/>
              </a:rPr>
              <a:t>’</a:t>
            </a:r>
            <a:r>
              <a:rPr lang="en-US" altLang="ja-JP" sz="2400" dirty="0" smtClean="0">
                <a:latin typeface="Arial"/>
                <a:ea typeface="MS PGothic" charset="0"/>
                <a:cs typeface="Arial"/>
              </a:rPr>
              <a:t>s </a:t>
            </a:r>
            <a:r>
              <a:rPr lang="en-US" altLang="ja-JP" sz="2400" dirty="0">
                <a:latin typeface="Arial"/>
                <a:ea typeface="MS PGothic" charset="0"/>
                <a:cs typeface="Arial"/>
              </a:rPr>
              <a:t>life (fatigue as a reason to avoid activities)</a:t>
            </a:r>
          </a:p>
          <a:p>
            <a:pPr>
              <a:lnSpc>
                <a:spcPct val="130000"/>
              </a:lnSpc>
            </a:pPr>
            <a:r>
              <a:rPr lang="en-US" sz="2400" dirty="0" smtClean="0">
                <a:latin typeface="Arial"/>
                <a:ea typeface="MS PGothic" charset="0"/>
                <a:cs typeface="Arial"/>
              </a:rPr>
              <a:t>Curious about patient’s </a:t>
            </a:r>
            <a:r>
              <a:rPr lang="en-US" sz="2400" dirty="0">
                <a:latin typeface="Arial"/>
                <a:ea typeface="MS PGothic" charset="0"/>
                <a:cs typeface="Arial"/>
              </a:rPr>
              <a:t>interaction </a:t>
            </a:r>
            <a:r>
              <a:rPr lang="en-US" sz="2400" dirty="0" smtClean="0">
                <a:latin typeface="Arial"/>
                <a:ea typeface="MS PGothic" charset="0"/>
                <a:cs typeface="Arial"/>
              </a:rPr>
              <a:t>between patient’s  </a:t>
            </a:r>
            <a:r>
              <a:rPr lang="en-US" sz="2400" dirty="0">
                <a:latin typeface="Arial"/>
                <a:ea typeface="MS PGothic" charset="0"/>
                <a:cs typeface="Arial"/>
              </a:rPr>
              <a:t>internal (mental) and external (environmental) contexts</a:t>
            </a:r>
          </a:p>
          <a:p>
            <a:pPr>
              <a:lnSpc>
                <a:spcPct val="130000"/>
              </a:lnSpc>
            </a:pPr>
            <a:r>
              <a:rPr lang="ja-JP" altLang="en-US" sz="2400" dirty="0">
                <a:latin typeface="Arial"/>
                <a:ea typeface="ヒラギノ角ゴ ProN W3" charset="0"/>
                <a:cs typeface="Arial"/>
              </a:rPr>
              <a:t>“</a:t>
            </a:r>
            <a:r>
              <a:rPr lang="en-US" altLang="ja-JP" sz="2400" dirty="0">
                <a:latin typeface="Arial"/>
                <a:ea typeface="MS PGothic" charset="0"/>
                <a:cs typeface="Arial"/>
              </a:rPr>
              <a:t>Symptoms</a:t>
            </a:r>
            <a:r>
              <a:rPr lang="ja-JP" altLang="en-US" sz="2400" dirty="0">
                <a:latin typeface="Arial"/>
                <a:ea typeface="ヒラギノ角ゴ ProN W3" charset="0"/>
                <a:cs typeface="Arial"/>
              </a:rPr>
              <a:t>”</a:t>
            </a:r>
            <a:r>
              <a:rPr lang="en-US" altLang="ja-JP" sz="2400" dirty="0">
                <a:latin typeface="Arial"/>
                <a:ea typeface="MS PGothic" charset="0"/>
                <a:cs typeface="Arial"/>
              </a:rPr>
              <a:t> signal imbalance in the internal or external contexts, often a part of rule driven </a:t>
            </a:r>
            <a:r>
              <a:rPr lang="en-US" altLang="ja-JP" sz="2400" dirty="0" smtClean="0">
                <a:latin typeface="Arial"/>
                <a:ea typeface="MS PGothic" charset="0"/>
                <a:cs typeface="Arial"/>
              </a:rPr>
              <a:t>avoidance</a:t>
            </a:r>
            <a:endParaRPr lang="en-US" altLang="ja-JP" sz="2400" dirty="0">
              <a:latin typeface="Arial"/>
              <a:ea typeface="MS PGothic" charset="0"/>
              <a:cs typeface="Arial"/>
            </a:endParaRPr>
          </a:p>
        </p:txBody>
      </p:sp>
      <p:sp>
        <p:nvSpPr>
          <p:cNvPr id="21508" name="Slide Number Placeholder 3"/>
          <p:cNvSpPr>
            <a:spLocks noGrp="1"/>
          </p:cNvSpPr>
          <p:nvPr>
            <p:ph type="sldNum" sz="quarter" idx="4294967295"/>
          </p:nvPr>
        </p:nvSpPr>
        <p:spPr bwMode="auto">
          <a:xfrm>
            <a:off x="6553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defRPr/>
            </a:pPr>
            <a:fld id="{DA8AF36F-4619-FF45-B85A-CFB58A2B809A}" type="slidenum">
              <a:rPr lang="en-US" sz="2000" smtClean="0">
                <a:solidFill>
                  <a:schemeClr val="tx1"/>
                </a:solidFill>
                <a:latin typeface="Arial" charset="0"/>
                <a:ea typeface="MS PGothic" charset="0"/>
                <a:cs typeface="Lucida Grande" charset="0"/>
                <a:sym typeface="Lucida Grande" charset="0"/>
              </a:rPr>
              <a:pPr eaLnBrk="1" hangingPunct="1">
                <a:defRPr/>
              </a:pPr>
              <a:t>9</a:t>
            </a:fld>
            <a:endParaRPr lang="en-US" sz="2000" smtClean="0">
              <a:solidFill>
                <a:schemeClr val="tx1"/>
              </a:solidFill>
              <a:latin typeface="Arial" charset="0"/>
              <a:ea typeface="MS PGothic" charset="0"/>
              <a:cs typeface="Lucida Grande" charset="0"/>
              <a:sym typeface="Lucida Grande" charset="0"/>
            </a:endParaRPr>
          </a:p>
        </p:txBody>
      </p:sp>
      <p:sp>
        <p:nvSpPr>
          <p:cNvPr id="8" name="Rectangle 7"/>
          <p:cNvSpPr/>
          <p:nvPr/>
        </p:nvSpPr>
        <p:spPr>
          <a:xfrm>
            <a:off x="254000" y="237527"/>
            <a:ext cx="8715375" cy="646331"/>
          </a:xfrm>
          <a:prstGeom prst="rect">
            <a:avLst/>
          </a:prstGeom>
        </p:spPr>
        <p:txBody>
          <a:bodyPr wrap="square">
            <a:spAutoFit/>
          </a:bodyPr>
          <a:lstStyle/>
          <a:p>
            <a:pPr marL="461963" algn="ctr"/>
            <a:r>
              <a:rPr lang="en-US" sz="3600" b="1" dirty="0" smtClean="0">
                <a:solidFill>
                  <a:schemeClr val="bg2">
                    <a:lumMod val="50000"/>
                  </a:schemeClr>
                </a:solidFill>
                <a:effectLst>
                  <a:reflection blurRad="6350" endPos="0" dir="5400000" sy="-100000" algn="bl" rotWithShape="0"/>
                </a:effectLst>
                <a:latin typeface="Arial" panose="020B0604020202020204" pitchFamily="34" charset="0"/>
                <a:cs typeface="Arial" panose="020B0604020202020204" pitchFamily="34" charset="0"/>
              </a:rPr>
              <a:t>The BHC Bottom Line</a:t>
            </a:r>
            <a:endParaRPr lang="en-US" sz="3600" b="1"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0770532"/>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Slipstream.thmx</Template>
  <TotalTime>855</TotalTime>
  <Words>3133</Words>
  <Application>Microsoft Office PowerPoint</Application>
  <PresentationFormat>On-screen Show (4:3)</PresentationFormat>
  <Paragraphs>540</Paragraphs>
  <Slides>49</Slides>
  <Notes>28</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Slipstream</vt:lpstr>
      <vt:lpstr>ACT  in Primary Care Medicine  </vt:lpstr>
      <vt:lpstr>THE QUESTIONS AND THE PANELISTS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 Research in PCBH</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Bastyr University</vt:lpstr>
      <vt:lpstr>PowerPoint Presentation</vt:lpstr>
      <vt:lpstr>PowerPoint Presentation</vt:lpstr>
      <vt:lpstr>Principles of Naturopathic Medicine</vt:lpstr>
      <vt:lpstr>Therapeutic Modality Training (credits)</vt:lpstr>
      <vt:lpstr>How do we teach ACT? </vt:lpstr>
      <vt:lpstr>How do we teach ACT? </vt:lpstr>
      <vt:lpstr>How do we teach ACT? </vt:lpstr>
      <vt:lpstr>Questions, Comments</vt:lpstr>
    </vt:vector>
  </TitlesOfParts>
  <Company>Mountainview Consulting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Robinson</dc:creator>
  <cp:lastModifiedBy>Emily</cp:lastModifiedBy>
  <cp:revision>89</cp:revision>
  <dcterms:created xsi:type="dcterms:W3CDTF">2014-05-17T23:54:39Z</dcterms:created>
  <dcterms:modified xsi:type="dcterms:W3CDTF">2014-07-08T16:13:23Z</dcterms:modified>
</cp:coreProperties>
</file>